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63" r:id="rId2"/>
    <p:sldId id="256" r:id="rId3"/>
    <p:sldId id="265" r:id="rId4"/>
    <p:sldId id="257" r:id="rId5"/>
    <p:sldId id="266" r:id="rId6"/>
    <p:sldId id="258" r:id="rId7"/>
    <p:sldId id="267" r:id="rId8"/>
    <p:sldId id="259" r:id="rId9"/>
    <p:sldId id="260" r:id="rId10"/>
    <p:sldId id="268" r:id="rId11"/>
    <p:sldId id="261" r:id="rId12"/>
    <p:sldId id="269" r:id="rId13"/>
    <p:sldId id="270" r:id="rId14"/>
    <p:sldId id="262" r:id="rId15"/>
    <p:sldId id="264" r:id="rId16"/>
    <p:sldId id="271" r:id="rId17"/>
    <p:sldId id="272" r:id="rId18"/>
    <p:sldId id="273" r:id="rId19"/>
    <p:sldId id="274" r:id="rId20"/>
    <p:sldId id="278" r:id="rId21"/>
    <p:sldId id="277" r:id="rId22"/>
    <p:sldId id="279" r:id="rId23"/>
    <p:sldId id="280" r:id="rId24"/>
    <p:sldId id="281" r:id="rId25"/>
    <p:sldId id="275" r:id="rId26"/>
    <p:sldId id="276" r:id="rId27"/>
    <p:sldId id="293" r:id="rId28"/>
    <p:sldId id="284" r:id="rId29"/>
    <p:sldId id="285" r:id="rId30"/>
    <p:sldId id="286" r:id="rId31"/>
    <p:sldId id="288" r:id="rId32"/>
    <p:sldId id="290" r:id="rId33"/>
    <p:sldId id="291" r:id="rId34"/>
    <p:sldId id="292" r:id="rId35"/>
    <p:sldId id="289" r:id="rId36"/>
    <p:sldId id="287" r:id="rId37"/>
    <p:sldId id="282" r:id="rId38"/>
    <p:sldId id="283" r:id="rId39"/>
    <p:sldId id="294" r:id="rId40"/>
    <p:sldId id="295" r:id="rId41"/>
    <p:sldId id="299" r:id="rId42"/>
    <p:sldId id="296" r:id="rId43"/>
    <p:sldId id="297" r:id="rId44"/>
    <p:sldId id="2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33A4"/>
    <a:srgbClr val="FFCCFF"/>
    <a:srgbClr val="CC66FF"/>
    <a:srgbClr val="C78DEB"/>
    <a:srgbClr val="D5B6EE"/>
    <a:srgbClr val="FAAAF0"/>
    <a:srgbClr val="FFFF00"/>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C6C8F2-C30A-47E1-A3C6-FD40B1E89B1A}" type="datetimeFigureOut">
              <a:rPr lang="en-US" smtClean="0"/>
              <a:pPr/>
              <a:t>20/09/2021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C1B37-3362-4450-8F1B-8F16430742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2C1B37-3362-4450-8F1B-8F16430742C4}"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0C5ED0E-A2E7-44BD-BC8E-E2B545037748}" type="datetimeFigureOut">
              <a:rPr lang="en-US" smtClean="0"/>
              <a:pPr/>
              <a:t>20/09/2021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5544A59-09F5-446D-9A7A-371EE394E0B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C5ED0E-A2E7-44BD-BC8E-E2B545037748}" type="datetimeFigureOut">
              <a:rPr lang="en-US" smtClean="0"/>
              <a:pPr/>
              <a:t>20/09/2021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5544A59-09F5-446D-9A7A-371EE394E0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60C5ED0E-A2E7-44BD-BC8E-E2B545037748}" type="datetimeFigureOut">
              <a:rPr lang="en-US" smtClean="0"/>
              <a:pPr/>
              <a:t>20/09/2021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5544A59-09F5-446D-9A7A-371EE394E0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C5ED0E-A2E7-44BD-BC8E-E2B545037748}" type="datetimeFigureOut">
              <a:rPr lang="en-US" smtClean="0"/>
              <a:pPr/>
              <a:t>20/09/2021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5544A59-09F5-446D-9A7A-371EE394E0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0C5ED0E-A2E7-44BD-BC8E-E2B545037748}" type="datetimeFigureOut">
              <a:rPr lang="en-US" smtClean="0"/>
              <a:pPr/>
              <a:t>20/09/2021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A5544A59-09F5-446D-9A7A-371EE394E0B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0C5ED0E-A2E7-44BD-BC8E-E2B545037748}" type="datetimeFigureOut">
              <a:rPr lang="en-US" smtClean="0"/>
              <a:pPr/>
              <a:t>20/09/2021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5544A59-09F5-446D-9A7A-371EE394E0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0C5ED0E-A2E7-44BD-BC8E-E2B545037748}" type="datetimeFigureOut">
              <a:rPr lang="en-US" smtClean="0"/>
              <a:pPr/>
              <a:t>20/09/2021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5544A59-09F5-446D-9A7A-371EE394E0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0C5ED0E-A2E7-44BD-BC8E-E2B545037748}" type="datetimeFigureOut">
              <a:rPr lang="en-US" smtClean="0"/>
              <a:pPr/>
              <a:t>20/09/2021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5544A59-09F5-446D-9A7A-371EE394E0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0C5ED0E-A2E7-44BD-BC8E-E2B545037748}" type="datetimeFigureOut">
              <a:rPr lang="en-US" smtClean="0"/>
              <a:pPr/>
              <a:t>20/09/2021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A5544A59-09F5-446D-9A7A-371EE394E0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0C5ED0E-A2E7-44BD-BC8E-E2B545037748}" type="datetimeFigureOut">
              <a:rPr lang="en-US" smtClean="0"/>
              <a:pPr/>
              <a:t>20/09/2021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5544A59-09F5-446D-9A7A-371EE394E0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60C5ED0E-A2E7-44BD-BC8E-E2B545037748}" type="datetimeFigureOut">
              <a:rPr lang="en-US" smtClean="0"/>
              <a:pPr/>
              <a:t>20/09/2021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5544A59-09F5-446D-9A7A-371EE394E0B9}"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0C5ED0E-A2E7-44BD-BC8E-E2B545037748}" type="datetimeFigureOut">
              <a:rPr lang="en-US" smtClean="0"/>
              <a:pPr/>
              <a:t>20/09/2021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5544A59-09F5-446D-9A7A-371EE394E0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a:gradFill>
            <a:gsLst>
              <a:gs pos="0">
                <a:srgbClr val="C78DEB"/>
              </a:gs>
              <a:gs pos="50000">
                <a:schemeClr val="accent1">
                  <a:tint val="44500"/>
                  <a:satMod val="160000"/>
                </a:schemeClr>
              </a:gs>
              <a:gs pos="100000">
                <a:schemeClr val="accent1">
                  <a:tint val="23500"/>
                  <a:satMod val="160000"/>
                </a:schemeClr>
              </a:gs>
            </a:gsLst>
            <a:lin ang="5400000" scaled="0"/>
          </a:gradFill>
        </p:spPr>
        <p:txBody>
          <a:bodyPr/>
          <a:lstStyle/>
          <a:p>
            <a:r>
              <a:rPr lang="en-US" dirty="0" smtClean="0">
                <a:solidFill>
                  <a:schemeClr val="bg2">
                    <a:lumMod val="50000"/>
                  </a:schemeClr>
                </a:solidFill>
              </a:rPr>
              <a:t>SCIENCE</a:t>
            </a:r>
            <a:endParaRPr lang="en-US" dirty="0">
              <a:solidFill>
                <a:schemeClr val="bg2">
                  <a:lumMod val="50000"/>
                </a:schemeClr>
              </a:solidFill>
            </a:endParaRPr>
          </a:p>
        </p:txBody>
      </p:sp>
      <p:sp>
        <p:nvSpPr>
          <p:cNvPr id="3" name="Content Placeholder 2"/>
          <p:cNvSpPr>
            <a:spLocks noGrp="1"/>
          </p:cNvSpPr>
          <p:nvPr>
            <p:ph idx="1"/>
          </p:nvPr>
        </p:nvSpPr>
        <p:spPr>
          <a:xfrm>
            <a:off x="457200" y="1295400"/>
            <a:ext cx="7239000" cy="5160336"/>
          </a:xfrm>
        </p:spPr>
        <p:txBody>
          <a:bodyPr>
            <a:normAutofit/>
          </a:bodyPr>
          <a:lstStyle/>
          <a:p>
            <a:r>
              <a:rPr lang="en-US" sz="2400" dirty="0" smtClean="0"/>
              <a:t>Science and technology plays important role in development of human civilization.</a:t>
            </a:r>
          </a:p>
          <a:p>
            <a:r>
              <a:rPr lang="en-US" sz="2400" dirty="0" smtClean="0"/>
              <a:t>The word ‘Science’ comes from </a:t>
            </a:r>
            <a:r>
              <a:rPr lang="en-US" sz="2400" dirty="0" err="1" smtClean="0"/>
              <a:t>latin</a:t>
            </a:r>
            <a:r>
              <a:rPr lang="en-US" sz="2400" dirty="0" smtClean="0"/>
              <a:t> word ‘</a:t>
            </a:r>
            <a:r>
              <a:rPr lang="en-US" sz="2400" dirty="0" err="1" smtClean="0"/>
              <a:t>Scientia</a:t>
            </a:r>
            <a:r>
              <a:rPr lang="en-US" sz="2400" dirty="0" smtClean="0"/>
              <a:t>’ meaning knowledge.</a:t>
            </a:r>
          </a:p>
          <a:p>
            <a:r>
              <a:rPr lang="en-US" sz="2400" dirty="0" smtClean="0"/>
              <a:t>It uses two basic tools namely, observation and experimentation.</a:t>
            </a:r>
          </a:p>
          <a:p>
            <a:r>
              <a:rPr lang="en-US" sz="2400" dirty="0" smtClean="0"/>
              <a:t>It may be defined as ‘a systematic body of factual knowledge obtained by the use of scientific methods.</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Pythogoras.jpg"/>
          <p:cNvPicPr>
            <a:picLocks noChangeAspect="1" noChangeArrowheads="1"/>
          </p:cNvPicPr>
          <p:nvPr/>
        </p:nvPicPr>
        <p:blipFill>
          <a:blip r:embed="rId2"/>
          <a:srcRect/>
          <a:stretch>
            <a:fillRect/>
          </a:stretch>
        </p:blipFill>
        <p:spPr bwMode="auto">
          <a:xfrm>
            <a:off x="93209" y="304800"/>
            <a:ext cx="4874079" cy="2743200"/>
          </a:xfrm>
          <a:prstGeom prst="rect">
            <a:avLst/>
          </a:prstGeom>
          <a:noFill/>
        </p:spPr>
      </p:pic>
      <p:pic>
        <p:nvPicPr>
          <p:cNvPr id="4101" name="Picture 5" descr="C:\Users\USER\Desktop\04_Aristotle_Those_who_know-1024x538.jpg"/>
          <p:cNvPicPr>
            <a:picLocks noChangeAspect="1" noChangeArrowheads="1"/>
          </p:cNvPicPr>
          <p:nvPr/>
        </p:nvPicPr>
        <p:blipFill>
          <a:blip r:embed="rId3"/>
          <a:srcRect/>
          <a:stretch>
            <a:fillRect/>
          </a:stretch>
        </p:blipFill>
        <p:spPr bwMode="auto">
          <a:xfrm>
            <a:off x="2514600" y="3657600"/>
            <a:ext cx="5510892" cy="2895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228600" y="838200"/>
            <a:ext cx="8305800" cy="5791200"/>
          </a:xfrm>
          <a:solidFill>
            <a:schemeClr val="bg1"/>
          </a:solidFill>
        </p:spPr>
        <p:txBody>
          <a:bodyPr>
            <a:normAutofit/>
          </a:bodyPr>
          <a:lstStyle/>
          <a:p>
            <a:pPr>
              <a:buNone/>
            </a:pPr>
            <a:r>
              <a:rPr lang="en-US" sz="2000" b="1" dirty="0" smtClean="0">
                <a:solidFill>
                  <a:srgbClr val="0070C0"/>
                </a:solidFill>
                <a:latin typeface="Times New Roman" pitchFamily="18" charset="0"/>
                <a:cs typeface="Times New Roman" pitchFamily="18" charset="0"/>
              </a:rPr>
              <a:t>The middle ages ( Medieval era)</a:t>
            </a:r>
          </a:p>
          <a:p>
            <a:pPr algn="just">
              <a:buFont typeface="Arial" pitchFamily="34" charset="0"/>
              <a:buChar char="•"/>
            </a:pPr>
            <a:r>
              <a:rPr lang="en-US" sz="1600" dirty="0" smtClean="0">
                <a:latin typeface="Times New Roman" pitchFamily="18" charset="0"/>
                <a:cs typeface="Times New Roman" pitchFamily="18" charset="0"/>
              </a:rPr>
              <a:t>In the history of Europe, the </a:t>
            </a:r>
            <a:r>
              <a:rPr lang="en-US" sz="1600" b="1" dirty="0" smtClean="0">
                <a:latin typeface="Times New Roman" pitchFamily="18" charset="0"/>
                <a:cs typeface="Times New Roman" pitchFamily="18" charset="0"/>
              </a:rPr>
              <a:t>Middle Ages</a:t>
            </a:r>
            <a:r>
              <a:rPr lang="en-US" sz="1600" dirty="0" smtClean="0">
                <a:latin typeface="Times New Roman" pitchFamily="18" charset="0"/>
                <a:cs typeface="Times New Roman" pitchFamily="18" charset="0"/>
              </a:rPr>
              <a:t> or </a:t>
            </a:r>
            <a:r>
              <a:rPr lang="en-US" sz="1600" b="1" dirty="0" smtClean="0">
                <a:latin typeface="Times New Roman" pitchFamily="18" charset="0"/>
                <a:cs typeface="Times New Roman" pitchFamily="18" charset="0"/>
              </a:rPr>
              <a:t>Medieval Period</a:t>
            </a:r>
            <a:r>
              <a:rPr lang="en-US" sz="1600" dirty="0" smtClean="0">
                <a:latin typeface="Times New Roman" pitchFamily="18" charset="0"/>
                <a:cs typeface="Times New Roman" pitchFamily="18" charset="0"/>
              </a:rPr>
              <a:t> lasted from the 5th to the 15th century. It began with the fall of the Western Roman Empire and merged into the Renaissance and the Age of Discovery. </a:t>
            </a:r>
          </a:p>
          <a:p>
            <a:pPr algn="just">
              <a:buFont typeface="Arial" pitchFamily="34" charset="0"/>
              <a:buChar char="•"/>
            </a:pPr>
            <a:r>
              <a:rPr lang="en-US" sz="1600" dirty="0" smtClean="0">
                <a:latin typeface="Times New Roman" pitchFamily="18" charset="0"/>
                <a:cs typeface="Times New Roman" pitchFamily="18" charset="0"/>
              </a:rPr>
              <a:t>The early middle ages witnessed the rise of monasticism in the  west.</a:t>
            </a:r>
          </a:p>
          <a:p>
            <a:pPr algn="just">
              <a:buFont typeface="Arial" pitchFamily="34" charset="0"/>
              <a:buChar char="•"/>
            </a:pPr>
            <a:r>
              <a:rPr lang="en-US" sz="1600" dirty="0" smtClean="0">
                <a:latin typeface="Times New Roman" pitchFamily="18" charset="0"/>
                <a:cs typeface="Times New Roman" pitchFamily="18" charset="0"/>
              </a:rPr>
              <a:t>The development of agriculture such as crop rotation, watermills, windmills.</a:t>
            </a:r>
          </a:p>
          <a:p>
            <a:pPr algn="just">
              <a:buFont typeface="Arial" pitchFamily="34" charset="0"/>
              <a:buChar char="•"/>
            </a:pPr>
            <a:r>
              <a:rPr lang="en-US" sz="1600" dirty="0" smtClean="0">
                <a:latin typeface="Times New Roman" pitchFamily="18" charset="0"/>
                <a:cs typeface="Times New Roman" pitchFamily="18" charset="0"/>
              </a:rPr>
              <a:t>The introduction of  papermaking.</a:t>
            </a:r>
          </a:p>
          <a:p>
            <a:pPr algn="just">
              <a:buNone/>
            </a:pPr>
            <a:endParaRPr lang="en-US" sz="1600" dirty="0" smtClean="0">
              <a:latin typeface="Times New Roman" pitchFamily="18" charset="0"/>
              <a:cs typeface="Times New Roman" pitchFamily="18" charset="0"/>
            </a:endParaRPr>
          </a:p>
          <a:p>
            <a:pPr algn="just">
              <a:buNone/>
            </a:pPr>
            <a:r>
              <a:rPr lang="en-US" sz="2000" b="1" dirty="0" smtClean="0">
                <a:solidFill>
                  <a:srgbClr val="0070C0"/>
                </a:solidFill>
                <a:latin typeface="Times New Roman" pitchFamily="18" charset="0"/>
                <a:cs typeface="Times New Roman" pitchFamily="18" charset="0"/>
              </a:rPr>
              <a:t>The Renaissance</a:t>
            </a:r>
          </a:p>
          <a:p>
            <a:pPr algn="just">
              <a:buFont typeface="Arial" pitchFamily="34" charset="0"/>
              <a:buChar char="•"/>
            </a:pPr>
            <a:r>
              <a:rPr lang="en-US" sz="1600" dirty="0" smtClean="0">
                <a:latin typeface="Times New Roman" pitchFamily="18" charset="0"/>
                <a:cs typeface="Times New Roman" pitchFamily="18" charset="0"/>
              </a:rPr>
              <a:t>Invention of the printing press</a:t>
            </a:r>
          </a:p>
          <a:p>
            <a:pPr algn="just">
              <a:buFont typeface="Arial" pitchFamily="34" charset="0"/>
              <a:buChar char="•"/>
            </a:pPr>
            <a:r>
              <a:rPr lang="en-US" sz="1600" dirty="0" smtClean="0">
                <a:latin typeface="Times New Roman" pitchFamily="18" charset="0"/>
                <a:cs typeface="Times New Roman" pitchFamily="18" charset="0"/>
              </a:rPr>
              <a:t>Advances in geography, astronomy, chemistry, physics, mathematics, manufacturing and engineering.</a:t>
            </a:r>
          </a:p>
          <a:p>
            <a:pPr algn="just">
              <a:buFont typeface="Arial" pitchFamily="34" charset="0"/>
              <a:buChar char="•"/>
            </a:pPr>
            <a:r>
              <a:rPr lang="en-US" sz="1600" dirty="0" smtClean="0">
                <a:latin typeface="Times New Roman" pitchFamily="18" charset="0"/>
                <a:cs typeface="Times New Roman" pitchFamily="18" charset="0"/>
              </a:rPr>
              <a:t>Heliocentric model by </a:t>
            </a:r>
            <a:r>
              <a:rPr lang="en-US" sz="1600" dirty="0" err="1" smtClean="0">
                <a:latin typeface="Times New Roman" pitchFamily="18" charset="0"/>
                <a:cs typeface="Times New Roman" pitchFamily="18" charset="0"/>
              </a:rPr>
              <a:t>Nicolaus</a:t>
            </a:r>
            <a:r>
              <a:rPr lang="en-US" sz="1600" dirty="0" smtClean="0">
                <a:latin typeface="Times New Roman" pitchFamily="18" charset="0"/>
                <a:cs typeface="Times New Roman" pitchFamily="18" charset="0"/>
              </a:rPr>
              <a:t> Copernicus. (Sun stationary at the centre and earth revolves around it.)</a:t>
            </a:r>
          </a:p>
          <a:p>
            <a:pPr algn="just">
              <a:buFont typeface="Arial" pitchFamily="34" charset="0"/>
              <a:buChar char="•"/>
            </a:pPr>
            <a:r>
              <a:rPr lang="en-US" sz="1600" dirty="0" smtClean="0">
                <a:latin typeface="Times New Roman" pitchFamily="18" charset="0"/>
                <a:cs typeface="Times New Roman" pitchFamily="18" charset="0"/>
              </a:rPr>
              <a:t>Innovation of telescope, microscope and thermoscope by Galileo </a:t>
            </a:r>
            <a:r>
              <a:rPr lang="en-US" sz="1600" dirty="0" err="1" smtClean="0">
                <a:latin typeface="Times New Roman" pitchFamily="18" charset="0"/>
                <a:cs typeface="Times New Roman" pitchFamily="18" charset="0"/>
              </a:rPr>
              <a:t>Galilei</a:t>
            </a:r>
            <a:r>
              <a:rPr lang="en-US" sz="1600" dirty="0" smtClean="0">
                <a:latin typeface="Times New Roman" pitchFamily="18" charset="0"/>
                <a:cs typeface="Times New Roman" pitchFamily="18" charset="0"/>
              </a:rPr>
              <a:t>.</a:t>
            </a:r>
          </a:p>
          <a:p>
            <a:pPr algn="just">
              <a:buFont typeface="Arial" pitchFamily="34" charset="0"/>
              <a:buChar char="•"/>
            </a:pPr>
            <a:r>
              <a:rPr lang="en-US" sz="1600" dirty="0" smtClean="0">
                <a:latin typeface="Times New Roman" pitchFamily="18" charset="0"/>
                <a:cs typeface="Times New Roman" pitchFamily="18" charset="0"/>
              </a:rPr>
              <a:t>Innovations by </a:t>
            </a:r>
            <a:r>
              <a:rPr lang="en-US" sz="1600" dirty="0" err="1" smtClean="0">
                <a:latin typeface="Times New Roman" pitchFamily="18" charset="0"/>
                <a:cs typeface="Times New Roman" pitchFamily="18" charset="0"/>
              </a:rPr>
              <a:t>Kepler</a:t>
            </a:r>
            <a:r>
              <a:rPr lang="en-US" sz="1600" dirty="0" smtClean="0">
                <a:latin typeface="Times New Roman" pitchFamily="18" charset="0"/>
                <a:cs typeface="Times New Roman" pitchFamily="18" charset="0"/>
              </a:rPr>
              <a:t> about mathematics and astronomy.</a:t>
            </a:r>
          </a:p>
          <a:p>
            <a:pPr algn="just">
              <a:buFont typeface="Arial" pitchFamily="34" charset="0"/>
              <a:buChar char="•"/>
            </a:pPr>
            <a:r>
              <a:rPr lang="en-US" sz="1600" dirty="0" smtClean="0">
                <a:latin typeface="Times New Roman" pitchFamily="18" charset="0"/>
                <a:cs typeface="Times New Roman" pitchFamily="18" charset="0"/>
              </a:rPr>
              <a:t>Innovations by William Harvey</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smtClean="0">
              <a:latin typeface="Times New Roman" pitchFamily="18" charset="0"/>
              <a:cs typeface="Times New Roman" pitchFamily="18" charset="0"/>
            </a:endParaRPr>
          </a:p>
          <a:p>
            <a:endParaRPr lang="en-US" sz="1600" b="1" dirty="0" smtClean="0">
              <a:solidFill>
                <a:srgbClr val="FFFF00"/>
              </a:solidFill>
              <a:latin typeface="Times New Roman" pitchFamily="18" charset="0"/>
              <a:cs typeface="Times New Roman" pitchFamily="18" charset="0"/>
            </a:endParaRPr>
          </a:p>
          <a:p>
            <a:pPr>
              <a:buNone/>
            </a:pPr>
            <a:endParaRPr lang="en-US" sz="2000" b="1" dirty="0">
              <a:solidFill>
                <a:srgbClr val="0070C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middleagesupload-160509144148-thumbnail-4.jpg"/>
          <p:cNvPicPr>
            <a:picLocks noChangeAspect="1" noChangeArrowheads="1"/>
          </p:cNvPicPr>
          <p:nvPr/>
        </p:nvPicPr>
        <p:blipFill>
          <a:blip r:embed="rId2"/>
          <a:srcRect/>
          <a:stretch>
            <a:fillRect/>
          </a:stretch>
        </p:blipFill>
        <p:spPr bwMode="auto">
          <a:xfrm>
            <a:off x="0" y="0"/>
            <a:ext cx="4800600" cy="3600450"/>
          </a:xfrm>
          <a:prstGeom prst="rect">
            <a:avLst/>
          </a:prstGeom>
          <a:noFill/>
        </p:spPr>
      </p:pic>
      <p:pic>
        <p:nvPicPr>
          <p:cNvPr id="1027" name="Picture 3" descr="C:\Users\USER\Desktop\europes-population-doubled_FeaturedImage.jpg"/>
          <p:cNvPicPr>
            <a:picLocks noChangeAspect="1" noChangeArrowheads="1"/>
          </p:cNvPicPr>
          <p:nvPr/>
        </p:nvPicPr>
        <p:blipFill>
          <a:blip r:embed="rId3"/>
          <a:srcRect/>
          <a:stretch>
            <a:fillRect/>
          </a:stretch>
        </p:blipFill>
        <p:spPr bwMode="auto">
          <a:xfrm>
            <a:off x="2329625" y="3657600"/>
            <a:ext cx="5863329" cy="3200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Renaissance.jpg"/>
          <p:cNvPicPr>
            <a:picLocks noChangeAspect="1" noChangeArrowheads="1"/>
          </p:cNvPicPr>
          <p:nvPr/>
        </p:nvPicPr>
        <p:blipFill>
          <a:blip r:embed="rId2"/>
          <a:srcRect/>
          <a:stretch>
            <a:fillRect/>
          </a:stretch>
        </p:blipFill>
        <p:spPr bwMode="auto">
          <a:xfrm>
            <a:off x="0" y="0"/>
            <a:ext cx="4800600" cy="3200400"/>
          </a:xfrm>
          <a:prstGeom prst="rect">
            <a:avLst/>
          </a:prstGeom>
          <a:noFill/>
        </p:spPr>
      </p:pic>
      <p:pic>
        <p:nvPicPr>
          <p:cNvPr id="2051" name="Picture 3" descr="C:\Users\USER\Desktop\printing-press-2.jpg"/>
          <p:cNvPicPr>
            <a:picLocks noChangeAspect="1" noChangeArrowheads="1"/>
          </p:cNvPicPr>
          <p:nvPr/>
        </p:nvPicPr>
        <p:blipFill>
          <a:blip r:embed="rId3"/>
          <a:srcRect/>
          <a:stretch>
            <a:fillRect/>
          </a:stretch>
        </p:blipFill>
        <p:spPr bwMode="auto">
          <a:xfrm>
            <a:off x="2895600" y="3177085"/>
            <a:ext cx="5257800" cy="368091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endParaRPr lang="en-US" dirty="0"/>
          </a:p>
        </p:txBody>
      </p:sp>
      <p:sp>
        <p:nvSpPr>
          <p:cNvPr id="3" name="Content Placeholder 2"/>
          <p:cNvSpPr>
            <a:spLocks noGrp="1"/>
          </p:cNvSpPr>
          <p:nvPr>
            <p:ph idx="1"/>
          </p:nvPr>
        </p:nvSpPr>
        <p:spPr>
          <a:xfrm>
            <a:off x="457200" y="838200"/>
            <a:ext cx="7467600" cy="5617536"/>
          </a:xfrm>
        </p:spPr>
        <p:txBody>
          <a:bodyPr>
            <a:normAutofit/>
          </a:bodyPr>
          <a:lstStyle/>
          <a:p>
            <a:pPr>
              <a:buNone/>
            </a:pPr>
            <a:r>
              <a:rPr lang="en-US" sz="2000" b="1" dirty="0" smtClean="0">
                <a:solidFill>
                  <a:srgbClr val="0070C0"/>
                </a:solidFill>
                <a:latin typeface="Times New Roman" pitchFamily="18" charset="0"/>
                <a:cs typeface="Times New Roman" pitchFamily="18" charset="0"/>
              </a:rPr>
              <a:t>The age of enlightenment</a:t>
            </a:r>
          </a:p>
          <a:p>
            <a:pPr algn="just">
              <a:buFont typeface="Arial" pitchFamily="34" charset="0"/>
              <a:buChar char="•"/>
            </a:pPr>
            <a:r>
              <a:rPr lang="en-US" sz="1800" dirty="0" smtClean="0">
                <a:latin typeface="Times New Roman" pitchFamily="18" charset="0"/>
                <a:cs typeface="Times New Roman" pitchFamily="18" charset="0"/>
              </a:rPr>
              <a:t>Intellectual movement in 18</a:t>
            </a:r>
            <a:r>
              <a:rPr lang="en-US" sz="1800" baseline="30000" dirty="0" smtClean="0">
                <a:latin typeface="Times New Roman" pitchFamily="18" charset="0"/>
                <a:cs typeface="Times New Roman" pitchFamily="18" charset="0"/>
              </a:rPr>
              <a:t>th</a:t>
            </a:r>
            <a:r>
              <a:rPr lang="en-US" sz="1800" dirty="0" smtClean="0">
                <a:latin typeface="Times New Roman" pitchFamily="18" charset="0"/>
                <a:cs typeface="Times New Roman" pitchFamily="18" charset="0"/>
              </a:rPr>
              <a:t> century in Europe. Movement provided a framework for the American and French revolutions.</a:t>
            </a:r>
          </a:p>
          <a:p>
            <a:pPr algn="just">
              <a:buFont typeface="Arial" pitchFamily="34" charset="0"/>
              <a:buChar char="•"/>
            </a:pPr>
            <a:r>
              <a:rPr lang="en-US" sz="1800" dirty="0" smtClean="0">
                <a:latin typeface="Times New Roman" pitchFamily="18" charset="0"/>
                <a:cs typeface="Times New Roman" pitchFamily="18" charset="0"/>
              </a:rPr>
              <a:t>Development of printing press.</a:t>
            </a:r>
          </a:p>
          <a:p>
            <a:pPr algn="just">
              <a:buFont typeface="Arial" pitchFamily="34" charset="0"/>
              <a:buChar char="•"/>
            </a:pPr>
            <a:r>
              <a:rPr lang="en-US" sz="1800" dirty="0" smtClean="0">
                <a:latin typeface="Times New Roman" pitchFamily="18" charset="0"/>
                <a:cs typeface="Times New Roman" pitchFamily="18" charset="0"/>
              </a:rPr>
              <a:t>Discoveries in different fields. Isaac Newton was a founder of theoretical physics. Charles Darwin developed a modern biology. Louis </a:t>
            </a:r>
            <a:r>
              <a:rPr lang="en-US" sz="1800" dirty="0" err="1" smtClean="0">
                <a:latin typeface="Times New Roman" pitchFamily="18" charset="0"/>
                <a:cs typeface="Times New Roman" pitchFamily="18" charset="0"/>
              </a:rPr>
              <a:t>Pastuer</a:t>
            </a:r>
            <a:r>
              <a:rPr lang="en-US" sz="1800" dirty="0" smtClean="0">
                <a:latin typeface="Times New Roman" pitchFamily="18" charset="0"/>
                <a:cs typeface="Times New Roman" pitchFamily="18" charset="0"/>
              </a:rPr>
              <a:t> contributed to natural understanding of cellular reproduction.</a:t>
            </a:r>
          </a:p>
          <a:p>
            <a:pPr algn="just">
              <a:buFont typeface="Arial" pitchFamily="34" charset="0"/>
              <a:buChar char="•"/>
            </a:pPr>
            <a:r>
              <a:rPr lang="en-US" sz="1800" dirty="0" smtClean="0">
                <a:latin typeface="Times New Roman" pitchFamily="18" charset="0"/>
                <a:cs typeface="Times New Roman" pitchFamily="18" charset="0"/>
              </a:rPr>
              <a:t>Contribution of William Harvey towards blood circulation was a great innovation.</a:t>
            </a:r>
          </a:p>
          <a:p>
            <a:pPr algn="just">
              <a:buFont typeface="Arial" pitchFamily="34" charset="0"/>
              <a:buChar char="•"/>
            </a:pPr>
            <a:r>
              <a:rPr lang="en-US" sz="1800" dirty="0" smtClean="0">
                <a:latin typeface="Times New Roman" pitchFamily="18" charset="0"/>
                <a:cs typeface="Times New Roman" pitchFamily="18" charset="0"/>
              </a:rPr>
              <a:t>Logarithms were introduced .</a:t>
            </a:r>
          </a:p>
          <a:p>
            <a:pPr algn="just">
              <a:buFont typeface="Arial" pitchFamily="34" charset="0"/>
              <a:buChar char="•"/>
            </a:pPr>
            <a:r>
              <a:rPr lang="en-US" sz="1800" dirty="0" smtClean="0">
                <a:latin typeface="Times New Roman" pitchFamily="18" charset="0"/>
                <a:cs typeface="Times New Roman" pitchFamily="18" charset="0"/>
              </a:rPr>
              <a:t>Development of telescope was also a remarkable change.</a:t>
            </a:r>
            <a:endParaRPr lang="en-US" sz="1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Enlightenment.jpg"/>
          <p:cNvPicPr>
            <a:picLocks noChangeAspect="1" noChangeArrowheads="1"/>
          </p:cNvPicPr>
          <p:nvPr/>
        </p:nvPicPr>
        <p:blipFill>
          <a:blip r:embed="rId2"/>
          <a:srcRect/>
          <a:stretch>
            <a:fillRect/>
          </a:stretch>
        </p:blipFill>
        <p:spPr bwMode="auto">
          <a:xfrm>
            <a:off x="0" y="0"/>
            <a:ext cx="5722100" cy="3386137"/>
          </a:xfrm>
          <a:prstGeom prst="rect">
            <a:avLst/>
          </a:prstGeom>
          <a:noFill/>
        </p:spPr>
      </p:pic>
      <p:pic>
        <p:nvPicPr>
          <p:cNvPr id="3075" name="Picture 3" descr="C:\Users\USER\Desktop\088.jpg"/>
          <p:cNvPicPr>
            <a:picLocks noChangeAspect="1" noChangeArrowheads="1"/>
          </p:cNvPicPr>
          <p:nvPr/>
        </p:nvPicPr>
        <p:blipFill>
          <a:blip r:embed="rId3"/>
          <a:srcRect/>
          <a:stretch>
            <a:fillRect/>
          </a:stretch>
        </p:blipFill>
        <p:spPr bwMode="auto">
          <a:xfrm>
            <a:off x="2514600" y="3429000"/>
            <a:ext cx="6081713" cy="3429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Isaac Newton.jpg"/>
          <p:cNvPicPr>
            <a:picLocks noChangeAspect="1" noChangeArrowheads="1"/>
          </p:cNvPicPr>
          <p:nvPr/>
        </p:nvPicPr>
        <p:blipFill>
          <a:blip r:embed="rId2"/>
          <a:srcRect/>
          <a:stretch>
            <a:fillRect/>
          </a:stretch>
        </p:blipFill>
        <p:spPr bwMode="auto">
          <a:xfrm>
            <a:off x="0" y="0"/>
            <a:ext cx="3124200" cy="3828676"/>
          </a:xfrm>
          <a:prstGeom prst="rect">
            <a:avLst/>
          </a:prstGeom>
          <a:noFill/>
        </p:spPr>
      </p:pic>
      <p:sp>
        <p:nvSpPr>
          <p:cNvPr id="5" name="TextBox 4"/>
          <p:cNvSpPr txBox="1"/>
          <p:nvPr/>
        </p:nvSpPr>
        <p:spPr>
          <a:xfrm>
            <a:off x="0" y="3810000"/>
            <a:ext cx="2971800" cy="369332"/>
          </a:xfrm>
          <a:prstGeom prst="rect">
            <a:avLst/>
          </a:prstGeom>
          <a:noFill/>
        </p:spPr>
        <p:txBody>
          <a:bodyPr wrap="square" rtlCol="0">
            <a:spAutoFit/>
          </a:bodyPr>
          <a:lstStyle/>
          <a:p>
            <a:pPr algn="ctr"/>
            <a:r>
              <a:rPr lang="en-US" dirty="0" smtClean="0"/>
              <a:t>Isaac Newton</a:t>
            </a:r>
            <a:endParaRPr lang="en-US" dirty="0"/>
          </a:p>
        </p:txBody>
      </p:sp>
      <p:pic>
        <p:nvPicPr>
          <p:cNvPr id="4099" name="Picture 3" descr="C:\Users\USER\Desktop\darwin-evolution-gsc.jpg"/>
          <p:cNvPicPr>
            <a:picLocks noChangeAspect="1" noChangeArrowheads="1"/>
          </p:cNvPicPr>
          <p:nvPr/>
        </p:nvPicPr>
        <p:blipFill>
          <a:blip r:embed="rId3"/>
          <a:srcRect/>
          <a:stretch>
            <a:fillRect/>
          </a:stretch>
        </p:blipFill>
        <p:spPr bwMode="auto">
          <a:xfrm>
            <a:off x="0" y="4451685"/>
            <a:ext cx="6858000" cy="2406315"/>
          </a:xfrm>
          <a:prstGeom prst="rect">
            <a:avLst/>
          </a:prstGeom>
          <a:noFill/>
        </p:spPr>
      </p:pic>
      <p:sp>
        <p:nvSpPr>
          <p:cNvPr id="7" name="TextBox 6"/>
          <p:cNvSpPr txBox="1"/>
          <p:nvPr/>
        </p:nvSpPr>
        <p:spPr>
          <a:xfrm>
            <a:off x="6858000" y="4953000"/>
            <a:ext cx="1905000" cy="369332"/>
          </a:xfrm>
          <a:prstGeom prst="rect">
            <a:avLst/>
          </a:prstGeom>
          <a:noFill/>
        </p:spPr>
        <p:txBody>
          <a:bodyPr wrap="square" rtlCol="0">
            <a:spAutoFit/>
          </a:bodyPr>
          <a:lstStyle/>
          <a:p>
            <a:r>
              <a:rPr lang="en-US" dirty="0" smtClean="0"/>
              <a:t>Charles Darwin</a:t>
            </a:r>
            <a:endParaRPr lang="en-US" dirty="0"/>
          </a:p>
        </p:txBody>
      </p:sp>
      <p:pic>
        <p:nvPicPr>
          <p:cNvPr id="4100" name="Picture 4" descr="C:\Users\USER\Desktop\William Harvey.jpg"/>
          <p:cNvPicPr>
            <a:picLocks noChangeAspect="1" noChangeArrowheads="1"/>
          </p:cNvPicPr>
          <p:nvPr/>
        </p:nvPicPr>
        <p:blipFill>
          <a:blip r:embed="rId4"/>
          <a:srcRect/>
          <a:stretch>
            <a:fillRect/>
          </a:stretch>
        </p:blipFill>
        <p:spPr bwMode="auto">
          <a:xfrm>
            <a:off x="3200400" y="0"/>
            <a:ext cx="5288772" cy="3733800"/>
          </a:xfrm>
          <a:prstGeom prst="rect">
            <a:avLst/>
          </a:prstGeom>
          <a:noFill/>
        </p:spPr>
      </p:pic>
      <p:sp>
        <p:nvSpPr>
          <p:cNvPr id="9" name="TextBox 8"/>
          <p:cNvSpPr txBox="1"/>
          <p:nvPr/>
        </p:nvSpPr>
        <p:spPr>
          <a:xfrm>
            <a:off x="4800600" y="3886200"/>
            <a:ext cx="2438400" cy="369332"/>
          </a:xfrm>
          <a:prstGeom prst="rect">
            <a:avLst/>
          </a:prstGeom>
          <a:noFill/>
        </p:spPr>
        <p:txBody>
          <a:bodyPr wrap="square" rtlCol="0">
            <a:spAutoFit/>
          </a:bodyPr>
          <a:lstStyle/>
          <a:p>
            <a:r>
              <a:rPr lang="en-US" dirty="0" smtClean="0"/>
              <a:t>William Harvey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normAutofit fontScale="90000"/>
          </a:bodyPr>
          <a:lstStyle/>
          <a:p>
            <a:pPr algn="ctr"/>
            <a:r>
              <a:rPr lang="en-US" sz="3600" dirty="0" smtClean="0">
                <a:solidFill>
                  <a:srgbClr val="C333A4"/>
                </a:solidFill>
              </a:rPr>
              <a:t>NATURE AND CHARACTERISTIC OF SCIENCE</a:t>
            </a:r>
            <a:endParaRPr lang="en-US" sz="3600" dirty="0">
              <a:solidFill>
                <a:srgbClr val="C333A4"/>
              </a:solidFill>
            </a:endParaRPr>
          </a:p>
        </p:txBody>
      </p:sp>
      <p:sp>
        <p:nvSpPr>
          <p:cNvPr id="3" name="Content Placeholder 2"/>
          <p:cNvSpPr>
            <a:spLocks noGrp="1"/>
          </p:cNvSpPr>
          <p:nvPr>
            <p:ph idx="1"/>
          </p:nvPr>
        </p:nvSpPr>
        <p:spPr>
          <a:xfrm>
            <a:off x="457200" y="1295400"/>
            <a:ext cx="7239000" cy="5334000"/>
          </a:xfrm>
        </p:spPr>
        <p:txBody>
          <a:bodyPr>
            <a:normAutofit/>
          </a:bodyPr>
          <a:lstStyle/>
          <a:p>
            <a:pPr algn="just" fontAlgn="base">
              <a:buNone/>
            </a:pPr>
            <a:r>
              <a:rPr lang="en-US" sz="1600" b="1" dirty="0" smtClean="0">
                <a:solidFill>
                  <a:srgbClr val="7030A0"/>
                </a:solidFill>
              </a:rPr>
              <a:t>1. Objectivity:</a:t>
            </a:r>
          </a:p>
          <a:p>
            <a:pPr algn="just" fontAlgn="base">
              <a:buNone/>
            </a:pPr>
            <a:r>
              <a:rPr lang="en-US" sz="1600" dirty="0" smtClean="0"/>
              <a:t>     </a:t>
            </a:r>
            <a:r>
              <a:rPr lang="en-US" sz="1600" dirty="0" smtClean="0">
                <a:latin typeface="Times New Roman" pitchFamily="18" charset="0"/>
                <a:cs typeface="Times New Roman" pitchFamily="18" charset="0"/>
              </a:rPr>
              <a:t>Scientific knowledge is objective. Objectivity simple means the ability to see and accept facts as they are, not as one might wish them to be. To be objective, one has to guard against his own biases, beliefs, wishes, values and preferences.</a:t>
            </a:r>
          </a:p>
          <a:p>
            <a:pPr algn="just" fontAlgn="base">
              <a:buNone/>
            </a:pPr>
            <a:r>
              <a:rPr lang="en-US" sz="1600" b="1" dirty="0" smtClean="0">
                <a:solidFill>
                  <a:srgbClr val="7030A0"/>
                </a:solidFill>
              </a:rPr>
              <a:t>2.  Precision:</a:t>
            </a:r>
          </a:p>
          <a:p>
            <a:pPr algn="just" fontAlgn="base">
              <a:buNone/>
            </a:pPr>
            <a:r>
              <a:rPr lang="en-US" sz="1600" dirty="0" smtClean="0"/>
              <a:t>     </a:t>
            </a:r>
            <a:r>
              <a:rPr lang="en-US" sz="1600" dirty="0" smtClean="0">
                <a:latin typeface="Times New Roman" pitchFamily="18" charset="0"/>
                <a:cs typeface="Times New Roman" pitchFamily="18" charset="0"/>
              </a:rPr>
              <a:t>Scientific knowledge is precise. It is not vague like some literary writing. Precision requires giving exact number or measurement. Science is unbiased knowledge as it makes use of scientific method. It is open to scrutiny by the scientific world.</a:t>
            </a:r>
          </a:p>
          <a:p>
            <a:pPr algn="just" fontAlgn="base">
              <a:buNone/>
            </a:pPr>
            <a:r>
              <a:rPr lang="en-US" sz="1600" b="1" dirty="0" smtClean="0">
                <a:solidFill>
                  <a:srgbClr val="7030A0"/>
                </a:solidFill>
              </a:rPr>
              <a:t>3. Conclusions of science are reliable, though tentative.</a:t>
            </a:r>
            <a:r>
              <a:rPr lang="en-US" sz="1600" dirty="0" smtClean="0"/>
              <a:t/>
            </a:r>
            <a:br>
              <a:rPr lang="en-US" sz="1600" dirty="0" smtClean="0"/>
            </a:br>
            <a:r>
              <a:rPr lang="en-US" sz="1600" dirty="0" smtClean="0">
                <a:latin typeface="Times New Roman" pitchFamily="18" charset="0"/>
                <a:cs typeface="Times New Roman" pitchFamily="18" charset="0"/>
              </a:rPr>
              <a:t>Science is always a work in progress, and its conclusions are always tentative. Science's conclusions are not tentative in the sense that they are temporary until we get the real answer. Scientific conclusions are well founded in their factual content and thinking and are tentative only in the sense that all ideas are open to scrutiny. </a:t>
            </a:r>
          </a:p>
          <a:p>
            <a:pPr fontAlgn="base"/>
            <a:endParaRPr lang="en-US" sz="1600" dirty="0" smtClean="0"/>
          </a:p>
          <a:p>
            <a:pPr fontAlgn="base"/>
            <a:r>
              <a:rPr lang="en-US" sz="1300" dirty="0" smtClean="0"/>
              <a:t>https://evolution.berkeley.edu/evolibrary/article/0_0_0/nature_06</a:t>
            </a:r>
          </a:p>
          <a:p>
            <a:pPr fontAlgn="base"/>
            <a:r>
              <a:rPr lang="en-US" sz="1300" dirty="0" smtClean="0"/>
              <a:t>https://www.yourarticlelibrary.com/science/top-9-main-characteristics-of-science-explained/35060</a:t>
            </a:r>
          </a:p>
          <a:p>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65760"/>
          </a:xfrm>
        </p:spPr>
        <p:txBody>
          <a:bodyPr>
            <a:normAutofit fontScale="90000"/>
          </a:bodyPr>
          <a:lstStyle/>
          <a:p>
            <a:endParaRPr lang="en-US" dirty="0"/>
          </a:p>
        </p:txBody>
      </p:sp>
      <p:sp>
        <p:nvSpPr>
          <p:cNvPr id="3" name="Content Placeholder 2"/>
          <p:cNvSpPr>
            <a:spLocks noGrp="1"/>
          </p:cNvSpPr>
          <p:nvPr>
            <p:ph idx="1"/>
          </p:nvPr>
        </p:nvSpPr>
        <p:spPr>
          <a:xfrm>
            <a:off x="457200" y="914400"/>
            <a:ext cx="7239000" cy="5541336"/>
          </a:xfrm>
        </p:spPr>
        <p:txBody>
          <a:bodyPr>
            <a:normAutofit/>
          </a:bodyPr>
          <a:lstStyle/>
          <a:p>
            <a:pPr algn="just">
              <a:buNone/>
            </a:pPr>
            <a:r>
              <a:rPr lang="en-US" sz="1600" dirty="0" smtClean="0">
                <a:latin typeface="Times New Roman" pitchFamily="18" charset="0"/>
                <a:cs typeface="Times New Roman" pitchFamily="18" charset="0"/>
              </a:rPr>
              <a:t>    In science, the tentativeness of ideas such as the nature of atoms, cells, stars or the history of the Earth refers to the willingness of scientists to modify their ideas as new evidence appears.</a:t>
            </a:r>
          </a:p>
          <a:p>
            <a:pPr algn="just">
              <a:buNone/>
            </a:pPr>
            <a:r>
              <a:rPr lang="en-US" sz="1600" b="1" dirty="0" smtClean="0">
                <a:solidFill>
                  <a:srgbClr val="7030A0"/>
                </a:solidFill>
              </a:rPr>
              <a:t>4. The data of science is facts.</a:t>
            </a:r>
          </a:p>
          <a:p>
            <a:pPr algn="just">
              <a:buNone/>
            </a:pPr>
            <a:r>
              <a:rPr lang="en-US" sz="1600" dirty="0" smtClean="0"/>
              <a:t>     </a:t>
            </a:r>
            <a:r>
              <a:rPr lang="en-US" sz="1600" dirty="0" smtClean="0">
                <a:latin typeface="Times New Roman" pitchFamily="18" charset="0"/>
                <a:cs typeface="Times New Roman" pitchFamily="18" charset="0"/>
              </a:rPr>
              <a:t>Science deals with facts. The validity of facts is done through observations. It is necessary to collect accurate and relevant data. The evidence is collected by scientific machines. This is called as empirical study.</a:t>
            </a:r>
          </a:p>
          <a:p>
            <a:pPr algn="just">
              <a:buNone/>
            </a:pPr>
            <a:r>
              <a:rPr lang="en-US" sz="1600" b="1" dirty="0" smtClean="0">
                <a:solidFill>
                  <a:srgbClr val="7030A0"/>
                </a:solidFill>
              </a:rPr>
              <a:t>5. Use of the scientific method</a:t>
            </a:r>
          </a:p>
          <a:p>
            <a:pPr algn="just">
              <a:buNone/>
            </a:pPr>
            <a:r>
              <a:rPr lang="en-US" sz="1600" dirty="0" smtClean="0"/>
              <a:t>    </a:t>
            </a:r>
            <a:r>
              <a:rPr lang="en-US" sz="1600" dirty="0" smtClean="0">
                <a:latin typeface="Times New Roman" pitchFamily="18" charset="0"/>
                <a:cs typeface="Times New Roman" pitchFamily="18" charset="0"/>
              </a:rPr>
              <a:t>Scientific knowledge is collected by means of scientific method. It is a process by which scientists construct an accurate representation of the world. Scientific method attempts to minimize the bias in the experiment when testing hypothesis or a theory.</a:t>
            </a:r>
          </a:p>
          <a:p>
            <a:pPr algn="just">
              <a:buNone/>
            </a:pPr>
            <a:r>
              <a:rPr lang="en-US" sz="1600" b="1" dirty="0" smtClean="0">
                <a:solidFill>
                  <a:srgbClr val="7030A0"/>
                </a:solidFill>
              </a:rPr>
              <a:t>6. Systematization</a:t>
            </a:r>
          </a:p>
          <a:p>
            <a:pPr algn="just">
              <a:buNone/>
            </a:pPr>
            <a:r>
              <a:rPr lang="en-US" sz="1600" b="1" dirty="0" smtClean="0">
                <a:solidFill>
                  <a:srgbClr val="7030A0"/>
                </a:solidFill>
              </a:rPr>
              <a:t>    </a:t>
            </a:r>
            <a:r>
              <a:rPr lang="en-US" sz="1600" dirty="0" smtClean="0">
                <a:latin typeface="Times New Roman" pitchFamily="18" charset="0"/>
                <a:cs typeface="Times New Roman" pitchFamily="18" charset="0"/>
              </a:rPr>
              <a:t> Science is classified and organized in a systematic manner. Classification of knowledge takes place in an orderly manner.</a:t>
            </a:r>
          </a:p>
          <a:p>
            <a:pPr algn="just">
              <a:buNone/>
            </a:pPr>
            <a:r>
              <a:rPr lang="en-US" sz="1600" b="1" dirty="0" smtClean="0">
                <a:solidFill>
                  <a:srgbClr val="7030A0"/>
                </a:solidFill>
                <a:cs typeface="Times New Roman" pitchFamily="18" charset="0"/>
              </a:rPr>
              <a:t>7. No scope for ambiguity</a:t>
            </a:r>
          </a:p>
          <a:p>
            <a:pPr algn="just">
              <a:buNone/>
            </a:pPr>
            <a:r>
              <a:rPr lang="en-US" sz="1600" dirty="0" smtClean="0">
                <a:latin typeface="Times New Roman" pitchFamily="18" charset="0"/>
                <a:cs typeface="Times New Roman" pitchFamily="18" charset="0"/>
              </a:rPr>
              <a:t>     Scientific knowledge is clear and communicable. Science makes use of specific language to express itself, in order to avoid ambiguity.. In advanced sciences, concepts are expressed in the language of mathematics.</a:t>
            </a:r>
          </a:p>
          <a:p>
            <a:pPr algn="just">
              <a:buNone/>
            </a:pPr>
            <a:endParaRPr lang="en-US" sz="16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9560"/>
          </a:xfrm>
        </p:spPr>
        <p:txBody>
          <a:bodyPr>
            <a:normAutofit fontScale="90000"/>
          </a:bodyPr>
          <a:lstStyle/>
          <a:p>
            <a:endParaRPr lang="en-US" dirty="0"/>
          </a:p>
        </p:txBody>
      </p:sp>
      <p:sp>
        <p:nvSpPr>
          <p:cNvPr id="3" name="Content Placeholder 2"/>
          <p:cNvSpPr>
            <a:spLocks noGrp="1"/>
          </p:cNvSpPr>
          <p:nvPr>
            <p:ph idx="1"/>
          </p:nvPr>
        </p:nvSpPr>
        <p:spPr>
          <a:xfrm>
            <a:off x="457200" y="838200"/>
            <a:ext cx="7467600" cy="5617536"/>
          </a:xfrm>
        </p:spPr>
        <p:txBody>
          <a:bodyPr>
            <a:normAutofit/>
          </a:bodyPr>
          <a:lstStyle/>
          <a:p>
            <a:pPr>
              <a:buNone/>
            </a:pPr>
            <a:r>
              <a:rPr lang="en-US" sz="1600" b="1" dirty="0" smtClean="0">
                <a:solidFill>
                  <a:srgbClr val="7030A0"/>
                </a:solidFill>
              </a:rPr>
              <a:t>8. Imagination and creativity</a:t>
            </a:r>
          </a:p>
          <a:p>
            <a:pPr algn="just">
              <a:buNone/>
            </a:pPr>
            <a:r>
              <a:rPr lang="en-US" sz="1600" dirty="0" smtClean="0"/>
              <a:t>    </a:t>
            </a:r>
            <a:r>
              <a:rPr lang="en-US" sz="1600" dirty="0" smtClean="0">
                <a:latin typeface="Times New Roman" pitchFamily="18" charset="0"/>
                <a:cs typeface="Times New Roman" pitchFamily="18" charset="0"/>
              </a:rPr>
              <a:t>These two are engines to scientific advance needed to generate ideas. Einstein remarked that imagination is more important than knowledge. </a:t>
            </a:r>
          </a:p>
          <a:p>
            <a:pPr algn="just">
              <a:buNone/>
            </a:pPr>
            <a:r>
              <a:rPr lang="en-US" sz="1600" b="1" dirty="0" smtClean="0">
                <a:solidFill>
                  <a:srgbClr val="7030A0"/>
                </a:solidFill>
                <a:cs typeface="Times New Roman" pitchFamily="18" charset="0"/>
              </a:rPr>
              <a:t>9. Hypothesis ,laws and theories are different</a:t>
            </a:r>
          </a:p>
          <a:p>
            <a:pPr algn="just">
              <a:buNone/>
            </a:pPr>
            <a:r>
              <a:rPr lang="en-US" sz="1600" dirty="0" smtClean="0">
                <a:latin typeface="Times New Roman" pitchFamily="18" charset="0"/>
                <a:cs typeface="Times New Roman" pitchFamily="18" charset="0"/>
              </a:rPr>
              <a:t>     Laws are higher forms of scientific knowledge and express the way the natural world behaves under a particular set of conditions. Scientific theory predicts and explains laws. Hypothesis is a guess.</a:t>
            </a:r>
          </a:p>
          <a:p>
            <a:pPr algn="just">
              <a:buNone/>
            </a:pPr>
            <a:r>
              <a:rPr lang="en-US" sz="1600" b="1" dirty="0" smtClean="0">
                <a:solidFill>
                  <a:srgbClr val="7030A0"/>
                </a:solidFill>
                <a:cs typeface="Times New Roman" pitchFamily="18" charset="0"/>
              </a:rPr>
              <a:t>10. The generation and acceptance of scientific knowledge often takes much time.</a:t>
            </a:r>
          </a:p>
          <a:p>
            <a:pPr algn="just">
              <a:buNone/>
            </a:pPr>
            <a:r>
              <a:rPr lang="en-US" sz="1600" b="1" dirty="0" smtClean="0">
                <a:solidFill>
                  <a:srgbClr val="7030A0"/>
                </a:solidFill>
              </a:rPr>
              <a:t>     </a:t>
            </a:r>
            <a:r>
              <a:rPr lang="en-US" sz="1600" dirty="0" smtClean="0">
                <a:latin typeface="Times New Roman" pitchFamily="18" charset="0"/>
                <a:cs typeface="Times New Roman" pitchFamily="18" charset="0"/>
              </a:rPr>
              <a:t>Any scientific idea before acceptance has to pass through series of test. The scientist has to correctly analyze the data, convince the community of scientist  who have done research in that area about whether they have or have not reached  the correct conclusion. This often takes much time. </a:t>
            </a:r>
          </a:p>
          <a:p>
            <a:pPr algn="just">
              <a:buNone/>
            </a:pPr>
            <a:endParaRPr lang="en-US" sz="16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a:gradFill>
            <a:gsLst>
              <a:gs pos="0">
                <a:schemeClr val="tx2">
                  <a:lumMod val="60000"/>
                  <a:lumOff val="40000"/>
                </a:schemeClr>
              </a:gs>
              <a:gs pos="17999">
                <a:srgbClr val="99CCFF"/>
              </a:gs>
              <a:gs pos="36000">
                <a:srgbClr val="9966FF"/>
              </a:gs>
              <a:gs pos="61000">
                <a:srgbClr val="CC99FF"/>
              </a:gs>
              <a:gs pos="82001">
                <a:srgbClr val="99CCFF"/>
              </a:gs>
              <a:gs pos="100000">
                <a:srgbClr val="CCCCFF"/>
              </a:gs>
            </a:gsLst>
            <a:lin ang="5400000" scaled="0"/>
          </a:gradFill>
        </p:spPr>
        <p:txBody>
          <a:bodyPr>
            <a:normAutofit/>
          </a:bodyPr>
          <a:lstStyle/>
          <a:p>
            <a:pPr algn="ctr"/>
            <a:r>
              <a:rPr lang="en-US" sz="2800" b="1" dirty="0" smtClean="0">
                <a:solidFill>
                  <a:srgbClr val="7030A0"/>
                </a:solidFill>
                <a:latin typeface="Algerian" pitchFamily="82" charset="0"/>
              </a:rPr>
              <a:t>Development of science in the ancient cultures</a:t>
            </a:r>
            <a:endParaRPr lang="en-US" sz="2800" b="1" dirty="0">
              <a:solidFill>
                <a:srgbClr val="7030A0"/>
              </a:solidFill>
              <a:latin typeface="Algerian" pitchFamily="82" charset="0"/>
            </a:endParaRPr>
          </a:p>
        </p:txBody>
      </p:sp>
      <p:sp useBgFill="1">
        <p:nvSpPr>
          <p:cNvPr id="5" name="Content Placeholder 4"/>
          <p:cNvSpPr>
            <a:spLocks noGrp="1"/>
          </p:cNvSpPr>
          <p:nvPr>
            <p:ph idx="1"/>
          </p:nvPr>
        </p:nvSpPr>
        <p:spPr>
          <a:xfrm>
            <a:off x="457200" y="1219200"/>
            <a:ext cx="8229600" cy="5334000"/>
          </a:xfrm>
        </p:spPr>
        <p:txBody>
          <a:bodyPr>
            <a:normAutofit/>
          </a:bodyPr>
          <a:lstStyle/>
          <a:p>
            <a:pPr>
              <a:buNone/>
            </a:pPr>
            <a:r>
              <a:rPr lang="en-US" sz="2000" b="1" dirty="0" smtClean="0">
                <a:solidFill>
                  <a:srgbClr val="0070C0"/>
                </a:solidFill>
                <a:latin typeface="Times New Roman" pitchFamily="18" charset="0"/>
                <a:cs typeface="Times New Roman" pitchFamily="18" charset="0"/>
              </a:rPr>
              <a:t>The </a:t>
            </a:r>
            <a:r>
              <a:rPr lang="en-US" sz="2000" b="1" dirty="0" err="1" smtClean="0">
                <a:solidFill>
                  <a:srgbClr val="0070C0"/>
                </a:solidFill>
                <a:latin typeface="Times New Roman" pitchFamily="18" charset="0"/>
                <a:cs typeface="Times New Roman" pitchFamily="18" charset="0"/>
              </a:rPr>
              <a:t>Palaeolithic</a:t>
            </a:r>
            <a:r>
              <a:rPr lang="en-US" sz="2000" b="1" dirty="0" smtClean="0">
                <a:solidFill>
                  <a:srgbClr val="0070C0"/>
                </a:solidFill>
                <a:latin typeface="Times New Roman" pitchFamily="18" charset="0"/>
                <a:cs typeface="Times New Roman" pitchFamily="18" charset="0"/>
              </a:rPr>
              <a:t> Age</a:t>
            </a:r>
          </a:p>
          <a:p>
            <a:pPr algn="just"/>
            <a:r>
              <a:rPr lang="en-US" sz="1800" dirty="0" smtClean="0">
                <a:latin typeface="Times New Roman" pitchFamily="18" charset="0"/>
                <a:cs typeface="Times New Roman" pitchFamily="18" charset="0"/>
              </a:rPr>
              <a:t>In </a:t>
            </a:r>
            <a:r>
              <a:rPr lang="en-US" sz="1800" dirty="0">
                <a:latin typeface="Times New Roman" pitchFamily="18" charset="0"/>
                <a:cs typeface="Times New Roman" pitchFamily="18" charset="0"/>
              </a:rPr>
              <a:t>the Paleolithic period (roughly 2.5 million years ago to 10,000 B.C.), early humans lived in caves or simple huts or tepees and were hunters and gatherers. They used basic stone and bone tools, as well as crude stone axes, for hunting birds and wild animals. They cooked their prey, including woolly mammoths, deer and bison, using controlled fire. They also fished and collected berries, fruit and nuts</a:t>
            </a:r>
            <a:r>
              <a:rPr lang="en-US" sz="1800" dirty="0" smtClean="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The Paleolithic or </a:t>
            </a:r>
            <a:r>
              <a:rPr lang="en-US" sz="1800" dirty="0" err="1" smtClean="0">
                <a:latin typeface="Times New Roman" pitchFamily="18" charset="0"/>
                <a:cs typeface="Times New Roman" pitchFamily="18" charset="0"/>
              </a:rPr>
              <a:t>Palaeolithic</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also called the Old Stone Age, is a period in human </a:t>
            </a:r>
            <a:r>
              <a:rPr lang="en-US" sz="1800" dirty="0" smtClean="0">
                <a:latin typeface="Times New Roman" pitchFamily="18" charset="0"/>
                <a:cs typeface="Times New Roman" pitchFamily="18" charset="0"/>
              </a:rPr>
              <a:t>prehistory</a:t>
            </a:r>
            <a:r>
              <a:rPr lang="en-US" sz="1800" dirty="0">
                <a:latin typeface="Times New Roman" pitchFamily="18" charset="0"/>
                <a:cs typeface="Times New Roman" pitchFamily="18" charset="0"/>
              </a:rPr>
              <a:t> distinguished by the original development of </a:t>
            </a:r>
            <a:r>
              <a:rPr lang="en-US" sz="1800" dirty="0" smtClean="0">
                <a:latin typeface="Times New Roman" pitchFamily="18" charset="0"/>
                <a:cs typeface="Times New Roman" pitchFamily="18" charset="0"/>
              </a:rPr>
              <a:t>stone tools</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a:t>
            </a:r>
            <a:r>
              <a:rPr lang="en-US" sz="1800" dirty="0">
                <a:latin typeface="Times New Roman" pitchFamily="18" charset="0"/>
                <a:cs typeface="Times New Roman" pitchFamily="18" charset="0"/>
              </a:rPr>
              <a:t> Paleolithic humans made tools of stone, bone, and </a:t>
            </a:r>
            <a:r>
              <a:rPr lang="en-US" sz="1800" dirty="0" smtClean="0">
                <a:latin typeface="Times New Roman" pitchFamily="18" charset="0"/>
                <a:cs typeface="Times New Roman" pitchFamily="18" charset="0"/>
              </a:rPr>
              <a:t>wood.</a:t>
            </a:r>
          </a:p>
          <a:p>
            <a:pPr algn="just"/>
            <a:r>
              <a:rPr lang="en-US" sz="1800" dirty="0">
                <a:latin typeface="Times New Roman" pitchFamily="18" charset="0"/>
                <a:cs typeface="Times New Roman" pitchFamily="18" charset="0"/>
              </a:rPr>
              <a:t>Fire was used by the Lower </a:t>
            </a:r>
            <a:r>
              <a:rPr lang="en-US" sz="1800" dirty="0" smtClean="0">
                <a:latin typeface="Times New Roman" pitchFamily="18" charset="0"/>
                <a:cs typeface="Times New Roman" pitchFamily="18" charset="0"/>
              </a:rPr>
              <a:t>Paleolithic. </a:t>
            </a:r>
            <a:r>
              <a:rPr lang="en-US" sz="1800" dirty="0" err="1">
                <a:latin typeface="Times New Roman" pitchFamily="18" charset="0"/>
                <a:cs typeface="Times New Roman" pitchFamily="18" charset="0"/>
              </a:rPr>
              <a:t>hominins</a:t>
            </a:r>
            <a:r>
              <a:rPr lang="en-US" sz="1800" dirty="0">
                <a:latin typeface="Times New Roman" pitchFamily="18" charset="0"/>
                <a:cs typeface="Times New Roman" pitchFamily="18" charset="0"/>
              </a:rPr>
              <a:t> </a:t>
            </a:r>
            <a:r>
              <a:rPr lang="en-US" sz="1800" i="1" dirty="0" smtClean="0">
                <a:latin typeface="Times New Roman" pitchFamily="18" charset="0"/>
                <a:cs typeface="Times New Roman" pitchFamily="18" charset="0"/>
              </a:rPr>
              <a:t>Homo erectus</a:t>
            </a:r>
            <a:r>
              <a:rPr lang="en-US" sz="1800" dirty="0">
                <a:latin typeface="Times New Roman" pitchFamily="18" charset="0"/>
                <a:cs typeface="Times New Roman" pitchFamily="18" charset="0"/>
              </a:rPr>
              <a:t> and </a:t>
            </a:r>
            <a:r>
              <a:rPr lang="en-US" sz="1800" i="1" dirty="0">
                <a:latin typeface="Times New Roman" pitchFamily="18" charset="0"/>
                <a:cs typeface="Times New Roman" pitchFamily="18" charset="0"/>
              </a:rPr>
              <a:t>Homo </a:t>
            </a:r>
            <a:r>
              <a:rPr lang="en-US" sz="1800" i="1" dirty="0" err="1">
                <a:latin typeface="Times New Roman" pitchFamily="18" charset="0"/>
                <a:cs typeface="Times New Roman" pitchFamily="18" charset="0"/>
              </a:rPr>
              <a:t>ergaster</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Inventions are: The use of fire for light, heat, cooking, the invention of stone weapons, tools such as daggers, spear points, axes, choppers and scrapers, use of spoken language for communication and preservation of culture and religious rituals, inventions of social, political and economic institutions. Shelters from animal skin and plants.</a:t>
            </a:r>
            <a:endParaRPr lang="en-US" sz="18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Observation_five_senses.png"/>
          <p:cNvPicPr>
            <a:picLocks noChangeAspect="1" noChangeArrowheads="1"/>
          </p:cNvPicPr>
          <p:nvPr/>
        </p:nvPicPr>
        <p:blipFill>
          <a:blip r:embed="rId2"/>
          <a:srcRect/>
          <a:stretch>
            <a:fillRect/>
          </a:stretch>
        </p:blipFill>
        <p:spPr bwMode="auto">
          <a:xfrm>
            <a:off x="381000" y="304800"/>
            <a:ext cx="7472363" cy="6230303"/>
          </a:xfrm>
          <a:prstGeom prst="rect">
            <a:avLst/>
          </a:prstGeom>
          <a:noFill/>
        </p:spPr>
      </p:pic>
      <p:pic>
        <p:nvPicPr>
          <p:cNvPr id="3" name="Picture 2" descr="C:\Users\USER\Desktop\Observation_five_senses.png"/>
          <p:cNvPicPr>
            <a:picLocks noChangeAspect="1" noChangeArrowheads="1"/>
          </p:cNvPicPr>
          <p:nvPr/>
        </p:nvPicPr>
        <p:blipFill>
          <a:blip r:embed="rId2"/>
          <a:srcRect/>
          <a:stretch>
            <a:fillRect/>
          </a:stretch>
        </p:blipFill>
        <p:spPr bwMode="auto">
          <a:xfrm>
            <a:off x="304800" y="304800"/>
            <a:ext cx="7472363" cy="623030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Observation.png"/>
          <p:cNvPicPr>
            <a:picLocks noChangeAspect="1" noChangeArrowheads="1"/>
          </p:cNvPicPr>
          <p:nvPr/>
        </p:nvPicPr>
        <p:blipFill>
          <a:blip r:embed="rId2"/>
          <a:srcRect/>
          <a:stretch>
            <a:fillRect/>
          </a:stretch>
        </p:blipFill>
        <p:spPr bwMode="auto">
          <a:xfrm>
            <a:off x="685800" y="228600"/>
            <a:ext cx="6858000" cy="6432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Hypothesis+Written+as+an+IF……+THEN…+statement.+For+example_.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Expeiment.jpg"/>
          <p:cNvPicPr>
            <a:picLocks noChangeAspect="1" noChangeArrowheads="1"/>
          </p:cNvPicPr>
          <p:nvPr/>
        </p:nvPicPr>
        <p:blipFill>
          <a:blip r:embed="rId2"/>
          <a:srcRect/>
          <a:stretch>
            <a:fillRect/>
          </a:stretch>
        </p:blipFill>
        <p:spPr bwMode="auto">
          <a:xfrm>
            <a:off x="609600" y="304800"/>
            <a:ext cx="7162800" cy="6324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pPr algn="ctr"/>
            <a:r>
              <a:rPr lang="en-US" sz="4800" dirty="0" smtClean="0">
                <a:solidFill>
                  <a:srgbClr val="C333A4"/>
                </a:solidFill>
              </a:rPr>
              <a:t>conclusion</a:t>
            </a:r>
            <a:endParaRPr lang="en-US" sz="4800" dirty="0">
              <a:solidFill>
                <a:srgbClr val="C333A4"/>
              </a:solidFill>
            </a:endParaRPr>
          </a:p>
        </p:txBody>
      </p:sp>
      <p:pic>
        <p:nvPicPr>
          <p:cNvPr id="5125" name="Picture 5" descr="C:\Users\USER\Desktop\Conclusion.jpg"/>
          <p:cNvPicPr>
            <a:picLocks noChangeAspect="1" noChangeArrowheads="1"/>
          </p:cNvPicPr>
          <p:nvPr/>
        </p:nvPicPr>
        <p:blipFill>
          <a:blip r:embed="rId2"/>
          <a:srcRect/>
          <a:stretch>
            <a:fillRect/>
          </a:stretch>
        </p:blipFill>
        <p:spPr bwMode="auto">
          <a:xfrm>
            <a:off x="304800" y="1295400"/>
            <a:ext cx="7543800" cy="5029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rmAutofit/>
          </a:bodyPr>
          <a:lstStyle/>
          <a:p>
            <a:pPr algn="ctr"/>
            <a:r>
              <a:rPr lang="en-US" sz="3600" dirty="0" smtClean="0">
                <a:solidFill>
                  <a:srgbClr val="C333A4"/>
                </a:solidFill>
              </a:rPr>
              <a:t>Process of Scientific method</a:t>
            </a:r>
            <a:endParaRPr lang="en-US" sz="3600" dirty="0">
              <a:solidFill>
                <a:srgbClr val="C333A4"/>
              </a:solidFill>
            </a:endParaRPr>
          </a:p>
        </p:txBody>
      </p:sp>
      <p:sp>
        <p:nvSpPr>
          <p:cNvPr id="3" name="Content Placeholder 2"/>
          <p:cNvSpPr>
            <a:spLocks noGrp="1"/>
          </p:cNvSpPr>
          <p:nvPr>
            <p:ph idx="1"/>
          </p:nvPr>
        </p:nvSpPr>
        <p:spPr>
          <a:xfrm>
            <a:off x="304800" y="1219200"/>
            <a:ext cx="7848600" cy="5334000"/>
          </a:xfrm>
        </p:spPr>
        <p:txBody>
          <a:bodyPr>
            <a:normAutofit/>
          </a:bodyPr>
          <a:lstStyle/>
          <a:p>
            <a:pPr marL="342900" indent="-342900">
              <a:buNone/>
            </a:pPr>
            <a:r>
              <a:rPr lang="en-US" sz="1600" b="1" dirty="0" smtClean="0">
                <a:solidFill>
                  <a:srgbClr val="7030A0"/>
                </a:solidFill>
              </a:rPr>
              <a:t>1. Ask a Question</a:t>
            </a:r>
          </a:p>
          <a:p>
            <a:pPr marL="342900" indent="-342900" algn="just">
              <a:buNone/>
            </a:pPr>
            <a:r>
              <a:rPr lang="en-US" sz="1600" dirty="0" smtClean="0"/>
              <a:t>     </a:t>
            </a:r>
            <a:r>
              <a:rPr lang="en-US" sz="1600" dirty="0" smtClean="0">
                <a:latin typeface="Times New Roman" pitchFamily="18" charset="0"/>
                <a:cs typeface="Times New Roman" pitchFamily="18" charset="0"/>
              </a:rPr>
              <a:t>From observations of the natural world, we can determine the nature of phenomenon that is interesting to you.</a:t>
            </a:r>
            <a:r>
              <a:rPr lang="en-US" sz="1600" dirty="0" smtClean="0"/>
              <a:t> </a:t>
            </a:r>
            <a:r>
              <a:rPr lang="en-US" sz="1600" dirty="0" smtClean="0">
                <a:latin typeface="Times New Roman" pitchFamily="18" charset="0"/>
                <a:cs typeface="Times New Roman" pitchFamily="18" charset="0"/>
              </a:rPr>
              <a:t>The scientific method starts when you ask a question about something that you observe: How, What, When, Who, Which, Why, or Where?</a:t>
            </a:r>
          </a:p>
          <a:p>
            <a:pPr marL="342900" indent="-342900">
              <a:buNone/>
            </a:pPr>
            <a:r>
              <a:rPr lang="en-US" sz="1600" b="1" dirty="0" smtClean="0">
                <a:solidFill>
                  <a:srgbClr val="7030A0"/>
                </a:solidFill>
              </a:rPr>
              <a:t>2. Construct a Hypothesis</a:t>
            </a:r>
          </a:p>
          <a:p>
            <a:pPr marL="342900" indent="-342900">
              <a:buNone/>
            </a:pPr>
            <a:r>
              <a:rPr lang="en-US" sz="1600" dirty="0" smtClean="0"/>
              <a:t>     </a:t>
            </a:r>
            <a:r>
              <a:rPr lang="en-US" sz="1600" dirty="0" smtClean="0">
                <a:latin typeface="Times New Roman" pitchFamily="18" charset="0"/>
                <a:cs typeface="Times New Roman" pitchFamily="18" charset="0"/>
              </a:rPr>
              <a:t>A hypothesis is an educated guess about how things work. It is an attempt to answer your question with an explanation that can be tested. A good hypothesis allows you to then make a prediction. The hypothesis should predict an outcome.</a:t>
            </a:r>
          </a:p>
          <a:p>
            <a:pPr marL="342900" indent="-342900">
              <a:buNone/>
            </a:pPr>
            <a:r>
              <a:rPr lang="en-US" sz="1600" b="1" dirty="0" smtClean="0">
                <a:solidFill>
                  <a:srgbClr val="7030A0"/>
                </a:solidFill>
              </a:rPr>
              <a:t>3. Test Your Hypothesis by Doing an Experiment</a:t>
            </a:r>
          </a:p>
          <a:p>
            <a:r>
              <a:rPr lang="en-US" sz="1600" dirty="0" smtClean="0">
                <a:latin typeface="Times New Roman" pitchFamily="18" charset="0"/>
                <a:cs typeface="Times New Roman" pitchFamily="18" charset="0"/>
              </a:rPr>
              <a:t>Your experiment tests whether your prediction is accurate and thus your hypothesis is supported or not. It is important for your experiment to be a fair test. You conduct a fair test by making sure that you change only one factor at a time while keeping all other conditions the same.</a:t>
            </a:r>
          </a:p>
          <a:p>
            <a:r>
              <a:rPr lang="en-US" sz="1600" dirty="0" smtClean="0">
                <a:latin typeface="Times New Roman" pitchFamily="18" charset="0"/>
                <a:cs typeface="Times New Roman" pitchFamily="18" charset="0"/>
              </a:rPr>
              <a:t>You should also repeat your experiments several times to make sure that the first results was accurate.</a:t>
            </a:r>
          </a:p>
          <a:p>
            <a:pPr marL="342900" indent="-342900">
              <a:buNone/>
            </a:pPr>
            <a:r>
              <a:rPr lang="en-US" sz="1600" b="1" dirty="0" smtClean="0">
                <a:solidFill>
                  <a:srgbClr val="7030A0"/>
                </a:solidFill>
              </a:rPr>
              <a:t>4. Conclusion</a:t>
            </a:r>
          </a:p>
          <a:p>
            <a:pPr marL="342900" indent="-342900">
              <a:buNone/>
            </a:pPr>
            <a:r>
              <a:rPr lang="en-US" sz="1600" dirty="0" smtClean="0">
                <a:latin typeface="Times New Roman" pitchFamily="18" charset="0"/>
                <a:cs typeface="Times New Roman" pitchFamily="18" charset="0"/>
              </a:rPr>
              <a:t>      Creating a conclusion with data gathered in the experiment.</a:t>
            </a:r>
          </a:p>
          <a:p>
            <a:pPr marL="342900" indent="-342900">
              <a:buNone/>
            </a:pPr>
            <a:endParaRPr lang="en-US" sz="1600" dirty="0" smtClean="0"/>
          </a:p>
          <a:p>
            <a:pPr marL="342900" indent="-342900">
              <a:buNone/>
            </a:pPr>
            <a:endParaRPr lang="en-US" sz="1600" dirty="0" smtClean="0"/>
          </a:p>
          <a:p>
            <a:endParaRPr 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lstStyle/>
          <a:p>
            <a:pPr algn="ctr"/>
            <a:r>
              <a:rPr lang="en-US" dirty="0" smtClean="0">
                <a:solidFill>
                  <a:srgbClr val="C333A4"/>
                </a:solidFill>
              </a:rPr>
              <a:t>Scientific method</a:t>
            </a:r>
            <a:endParaRPr lang="en-US" dirty="0">
              <a:solidFill>
                <a:srgbClr val="C333A4"/>
              </a:solidFill>
            </a:endParaRPr>
          </a:p>
        </p:txBody>
      </p:sp>
      <p:sp>
        <p:nvSpPr>
          <p:cNvPr id="3" name="Content Placeholder 2"/>
          <p:cNvSpPr>
            <a:spLocks noGrp="1"/>
          </p:cNvSpPr>
          <p:nvPr>
            <p:ph idx="1"/>
          </p:nvPr>
        </p:nvSpPr>
        <p:spPr>
          <a:xfrm>
            <a:off x="457200" y="1219200"/>
            <a:ext cx="7239000" cy="5236536"/>
          </a:xfrm>
        </p:spPr>
        <p:txBody>
          <a:bodyPr>
            <a:normAutofit/>
          </a:bodyPr>
          <a:lstStyle/>
          <a:p>
            <a:pPr algn="just"/>
            <a:r>
              <a:rPr lang="en-US" sz="2000" dirty="0" smtClean="0">
                <a:latin typeface="Times New Roman" pitchFamily="18" charset="0"/>
                <a:cs typeface="Times New Roman" pitchFamily="18" charset="0"/>
              </a:rPr>
              <a:t>The scientific method is a logical and rational order of steps that scientists must follow. Scientific method helps to organize thoughts and procedures. Method is based on gathering observable empirical and measurable evidence and consists of the collection of data through observation and experimentation and the formulation and testing of hypothesis.</a:t>
            </a:r>
          </a:p>
          <a:p>
            <a:pPr algn="just">
              <a:buNone/>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Science is empirical in nature. It is based on observations.</a:t>
            </a:r>
          </a:p>
          <a:p>
            <a:pPr algn="just"/>
            <a:endParaRPr lang="en-US" sz="20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413760"/>
          </a:xfrm>
        </p:spPr>
        <p:txBody>
          <a:bodyPr>
            <a:normAutofit/>
          </a:bodyPr>
          <a:lstStyle/>
          <a:p>
            <a:pPr algn="ctr"/>
            <a:r>
              <a:rPr lang="en-US" sz="4800" dirty="0" smtClean="0">
                <a:solidFill>
                  <a:srgbClr val="C333A4"/>
                </a:solidFill>
              </a:rPr>
              <a:t>Science and superstitions</a:t>
            </a:r>
            <a:endParaRPr lang="en-US" sz="4800" dirty="0">
              <a:solidFill>
                <a:srgbClr val="C333A4"/>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Sci &amp; tech\Edited.jpg"/>
          <p:cNvPicPr>
            <a:picLocks noChangeAspect="1" noChangeArrowheads="1"/>
          </p:cNvPicPr>
          <p:nvPr/>
        </p:nvPicPr>
        <p:blipFill>
          <a:blip r:embed="rId2"/>
          <a:srcRect/>
          <a:stretch>
            <a:fillRect/>
          </a:stretch>
        </p:blipFill>
        <p:spPr bwMode="auto">
          <a:xfrm>
            <a:off x="0" y="0"/>
            <a:ext cx="6840318" cy="685799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Sci &amp; tech\Myth 3.jpg"/>
          <p:cNvPicPr>
            <a:picLocks noGrp="1" noChangeAspect="1" noChangeArrowheads="1"/>
          </p:cNvPicPr>
          <p:nvPr>
            <p:ph idx="1"/>
          </p:nvPr>
        </p:nvPicPr>
        <p:blipFill>
          <a:blip r:embed="rId2"/>
          <a:srcRect/>
          <a:stretch>
            <a:fillRect/>
          </a:stretch>
        </p:blipFill>
        <p:spPr bwMode="auto">
          <a:xfrm>
            <a:off x="350898" y="152401"/>
            <a:ext cx="7329425" cy="65847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Paleolithic-living-scene.jpg"/>
          <p:cNvPicPr>
            <a:picLocks noChangeAspect="1" noChangeArrowheads="1"/>
          </p:cNvPicPr>
          <p:nvPr/>
        </p:nvPicPr>
        <p:blipFill>
          <a:blip r:embed="rId2"/>
          <a:srcRect/>
          <a:stretch>
            <a:fillRect/>
          </a:stretch>
        </p:blipFill>
        <p:spPr bwMode="auto">
          <a:xfrm>
            <a:off x="0" y="0"/>
            <a:ext cx="4830795" cy="3200401"/>
          </a:xfrm>
          <a:prstGeom prst="rect">
            <a:avLst/>
          </a:prstGeom>
          <a:noFill/>
        </p:spPr>
      </p:pic>
      <p:pic>
        <p:nvPicPr>
          <p:cNvPr id="1028" name="Picture 4" descr="C:\Users\USER\Desktop\Old stone Age Tools.jpg"/>
          <p:cNvPicPr>
            <a:picLocks noChangeAspect="1" noChangeArrowheads="1"/>
          </p:cNvPicPr>
          <p:nvPr/>
        </p:nvPicPr>
        <p:blipFill>
          <a:blip r:embed="rId3"/>
          <a:srcRect/>
          <a:stretch>
            <a:fillRect/>
          </a:stretch>
        </p:blipFill>
        <p:spPr bwMode="auto">
          <a:xfrm>
            <a:off x="3200400" y="3200400"/>
            <a:ext cx="5120641" cy="36576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Sci &amp; tech\Myth 6.jpg"/>
          <p:cNvPicPr>
            <a:picLocks noChangeAspect="1" noChangeArrowheads="1"/>
          </p:cNvPicPr>
          <p:nvPr/>
        </p:nvPicPr>
        <p:blipFill>
          <a:blip r:embed="rId2"/>
          <a:srcRect/>
          <a:stretch>
            <a:fillRect/>
          </a:stretch>
        </p:blipFill>
        <p:spPr bwMode="auto">
          <a:xfrm>
            <a:off x="152400" y="228600"/>
            <a:ext cx="7859486" cy="600178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762000"/>
          </a:xfrm>
        </p:spPr>
        <p:txBody>
          <a:bodyPr>
            <a:normAutofit/>
          </a:bodyPr>
          <a:lstStyle/>
          <a:p>
            <a:pPr algn="ctr"/>
            <a:r>
              <a:rPr lang="en-US" dirty="0" smtClean="0"/>
              <a:t>Science and superstitions</a:t>
            </a:r>
            <a:endParaRPr lang="en-US" dirty="0"/>
          </a:p>
        </p:txBody>
      </p:sp>
      <p:pic>
        <p:nvPicPr>
          <p:cNvPr id="4" name="Picture 3" descr="C:\Users\USER\Desktop\Sci &amp; tech\Superstitions 1.jpg"/>
          <p:cNvPicPr>
            <a:picLocks noChangeAspect="1" noChangeArrowheads="1"/>
          </p:cNvPicPr>
          <p:nvPr/>
        </p:nvPicPr>
        <p:blipFill>
          <a:blip r:embed="rId2"/>
          <a:srcRect/>
          <a:stretch>
            <a:fillRect/>
          </a:stretch>
        </p:blipFill>
        <p:spPr bwMode="auto">
          <a:xfrm>
            <a:off x="1066800" y="838200"/>
            <a:ext cx="5867400" cy="56007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endParaRPr lang="en-US" dirty="0"/>
          </a:p>
        </p:txBody>
      </p:sp>
      <p:sp>
        <p:nvSpPr>
          <p:cNvPr id="3" name="Content Placeholder 2"/>
          <p:cNvSpPr>
            <a:spLocks noGrp="1"/>
          </p:cNvSpPr>
          <p:nvPr>
            <p:ph idx="1"/>
          </p:nvPr>
        </p:nvSpPr>
        <p:spPr>
          <a:xfrm>
            <a:off x="457200" y="990600"/>
            <a:ext cx="7239000" cy="5465136"/>
          </a:xfrm>
        </p:spPr>
        <p:txBody>
          <a:bodyPr>
            <a:normAutofit/>
          </a:bodyPr>
          <a:lstStyle/>
          <a:p>
            <a:pPr algn="just"/>
            <a:r>
              <a:rPr lang="en-US" sz="1600" dirty="0" smtClean="0"/>
              <a:t>Superstitions are self-imposed selfish beliefs, something imaginary yet unimaginable disbelief, or mere beliefs. But science – the most well-known and popular word of this era. Science as is believed to be something realistic which even makes the unreal real; the unachievable achievable.</a:t>
            </a:r>
          </a:p>
          <a:p>
            <a:pPr algn="just"/>
            <a:r>
              <a:rPr lang="en-US" sz="1600" dirty="0" smtClean="0"/>
              <a:t>Some of the superstitions are:</a:t>
            </a:r>
          </a:p>
          <a:p>
            <a:pPr algn="just" fontAlgn="base">
              <a:buNone/>
            </a:pPr>
            <a:r>
              <a:rPr lang="en-US" sz="1600" dirty="0" smtClean="0"/>
              <a:t> 1.Eat curd and sugar before heading out                                                   </a:t>
            </a:r>
          </a:p>
          <a:p>
            <a:pPr algn="just" fontAlgn="base">
              <a:buNone/>
            </a:pPr>
            <a:r>
              <a:rPr lang="en-US" sz="1600" dirty="0" smtClean="0"/>
              <a:t>     Eating curd and sugar before stepping out for something new and important is considered to be good luck as the consumption of curd has a cooling effect on the stomach and sugar which is added provides instant glucose which makes your work easier and successful. This combination is indispensable for Indians and its consumption was slowly linked to good luck.</a:t>
            </a:r>
          </a:p>
          <a:p>
            <a:pPr algn="just" fontAlgn="base">
              <a:buNone/>
            </a:pPr>
            <a:r>
              <a:rPr lang="en-US" sz="1600" dirty="0" smtClean="0"/>
              <a:t> 2. Don’t wash or cut hairs on certain days                                 </a:t>
            </a:r>
          </a:p>
          <a:p>
            <a:pPr algn="just" fontAlgn="base">
              <a:buNone/>
            </a:pPr>
            <a:r>
              <a:rPr lang="en-US" sz="1600" dirty="0" smtClean="0"/>
              <a:t>     Washing or cutting hairs on certain days like on Tuesdays or Thursdays are considered to be bad luck but there’s no truth in this as it was one of the water management practices. And moreover, during those days, barbers got a holiday on those days. So, just to give them a holiday people don’t cut hairs on those days.</a:t>
            </a:r>
          </a:p>
          <a:p>
            <a:endParaRPr lang="en-US"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6074736"/>
          </a:xfrm>
        </p:spPr>
        <p:txBody>
          <a:bodyPr>
            <a:normAutofit/>
          </a:bodyPr>
          <a:lstStyle/>
          <a:p>
            <a:pPr>
              <a:buNone/>
            </a:pPr>
            <a:r>
              <a:rPr lang="en-US" sz="1600" dirty="0" smtClean="0"/>
              <a:t>3.  Bathe after attending a funeral ceremony                                              </a:t>
            </a:r>
          </a:p>
          <a:p>
            <a:pPr>
              <a:buNone/>
            </a:pPr>
            <a:r>
              <a:rPr lang="en-US" sz="1600" dirty="0" smtClean="0"/>
              <a:t>     Earlier bathing was necessary after attending a funeral ceremony but today it’s not like earlier as our ancestors didn’t have vaccinations against smallpox, hepatitis and other deadly diseases. So they came up with this ritual of bathing so as to prevent themselves from infection from the dead body.</a:t>
            </a:r>
          </a:p>
          <a:p>
            <a:endParaRPr lang="en-US" sz="1600" dirty="0" smtClean="0"/>
          </a:p>
          <a:p>
            <a:pPr>
              <a:buNone/>
            </a:pPr>
            <a:r>
              <a:rPr lang="en-US" sz="1600" dirty="0" smtClean="0"/>
              <a:t>4.  Lizard falling on human is bad luck</a:t>
            </a:r>
            <a:br>
              <a:rPr lang="en-US" sz="1600" dirty="0" smtClean="0"/>
            </a:br>
            <a:r>
              <a:rPr lang="en-US" sz="1600" dirty="0" smtClean="0"/>
              <a:t>It is said to be bad luck but the scientific reasons behind this is that the lizard releases poisonous chemicals from its body in order to protect themselves from enemies and if it falls on human body or food, it is bound to contaminate it. So, bathe is taken after it falls on someone.</a:t>
            </a:r>
          </a:p>
          <a:p>
            <a:endParaRPr lang="en-US" sz="1600" dirty="0" smtClean="0"/>
          </a:p>
          <a:p>
            <a:pPr>
              <a:buNone/>
            </a:pPr>
            <a:r>
              <a:rPr lang="en-US" sz="1600" dirty="0" smtClean="0"/>
              <a:t>5.  Using lemons and green </a:t>
            </a:r>
            <a:r>
              <a:rPr lang="en-US" sz="1600" dirty="0" err="1" smtClean="0"/>
              <a:t>chillies</a:t>
            </a:r>
            <a:r>
              <a:rPr lang="en-US" sz="1600" dirty="0" smtClean="0"/>
              <a:t> to avoid </a:t>
            </a:r>
            <a:r>
              <a:rPr lang="en-US" sz="1600" dirty="0" err="1" smtClean="0"/>
              <a:t>buri</a:t>
            </a:r>
            <a:r>
              <a:rPr lang="en-US" sz="1600" dirty="0" smtClean="0"/>
              <a:t> </a:t>
            </a:r>
            <a:r>
              <a:rPr lang="en-US" sz="1600" dirty="0" err="1" smtClean="0"/>
              <a:t>nazar</a:t>
            </a:r>
            <a:r>
              <a:rPr lang="en-US" sz="1600" dirty="0" smtClean="0"/>
              <a:t>                          </a:t>
            </a:r>
          </a:p>
          <a:p>
            <a:pPr>
              <a:buNone/>
            </a:pPr>
            <a:r>
              <a:rPr lang="en-US" sz="1600" dirty="0" smtClean="0"/>
              <a:t>     The </a:t>
            </a:r>
            <a:r>
              <a:rPr lang="en-US" sz="1600" dirty="0" err="1" smtClean="0"/>
              <a:t>nimbhu</a:t>
            </a:r>
            <a:r>
              <a:rPr lang="en-US" sz="1600" dirty="0" smtClean="0"/>
              <a:t> </a:t>
            </a:r>
            <a:r>
              <a:rPr lang="en-US" sz="1600" dirty="0" err="1" smtClean="0"/>
              <a:t>mirchi</a:t>
            </a:r>
            <a:r>
              <a:rPr lang="en-US" sz="1600" dirty="0" smtClean="0"/>
              <a:t> </a:t>
            </a:r>
            <a:r>
              <a:rPr lang="en-US" sz="1600" dirty="0" err="1" smtClean="0"/>
              <a:t>tadka</a:t>
            </a:r>
            <a:r>
              <a:rPr lang="en-US" sz="1600" dirty="0" smtClean="0"/>
              <a:t> is one of the commonly visible superstitions among the society whose use is often encouraged due to the qualities of lemon and </a:t>
            </a:r>
            <a:r>
              <a:rPr lang="en-US" sz="1600" dirty="0" err="1" smtClean="0"/>
              <a:t>chillies</a:t>
            </a:r>
            <a:r>
              <a:rPr lang="en-US" sz="1600" dirty="0" smtClean="0"/>
              <a:t> as they both are rich in different vitamins Ad create certain acidic </a:t>
            </a:r>
            <a:r>
              <a:rPr lang="en-US" sz="1600" dirty="0" err="1" smtClean="0"/>
              <a:t>odour</a:t>
            </a:r>
            <a:r>
              <a:rPr lang="en-US" sz="1600" dirty="0" smtClean="0"/>
              <a:t> which helps keep away insects. Thus, our ancestors used this as a symbol during ceremonies which now turned into a </a:t>
            </a:r>
            <a:r>
              <a:rPr lang="en-US" sz="1600" dirty="0" err="1" smtClean="0"/>
              <a:t>tadka</a:t>
            </a:r>
            <a:r>
              <a:rPr lang="en-US" sz="1600" dirty="0" smtClean="0"/>
              <a:t>.</a:t>
            </a:r>
            <a:endParaRPr lang="en-US"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a:bodyPr>
          <a:lstStyle/>
          <a:p>
            <a:pPr>
              <a:buNone/>
            </a:pPr>
            <a:r>
              <a:rPr lang="en-US" sz="1600" dirty="0" smtClean="0"/>
              <a:t>6.  Ghosts residing in </a:t>
            </a:r>
            <a:r>
              <a:rPr lang="en-US" sz="1600" dirty="0" err="1" smtClean="0"/>
              <a:t>peepal</a:t>
            </a:r>
            <a:r>
              <a:rPr lang="en-US" sz="1600" dirty="0" smtClean="0"/>
              <a:t> trees</a:t>
            </a:r>
            <a:br>
              <a:rPr lang="en-US" sz="1600" dirty="0" smtClean="0"/>
            </a:br>
            <a:r>
              <a:rPr lang="en-US" sz="1600" dirty="0" smtClean="0"/>
              <a:t>This myth continues to prevail even today. But the scientific reason behind this is that the trees use carbon dioxide during the day and releases oxygen but at night, it is the other way round. So, when you sleep under the tree, the excess carbon dioxide level can make you feel heavy in the fist and suffocated which is associated with the feeling of being possessed by some spirits.</a:t>
            </a:r>
          </a:p>
          <a:p>
            <a:endParaRPr lang="en-US" sz="1600" dirty="0" smtClean="0"/>
          </a:p>
          <a:p>
            <a:pPr fontAlgn="base">
              <a:buNone/>
            </a:pPr>
            <a:r>
              <a:rPr lang="en-US" sz="1600" dirty="0" smtClean="0"/>
              <a:t>7.  Throwing coins in fountains and rivers bring good</a:t>
            </a:r>
          </a:p>
          <a:p>
            <a:pPr fontAlgn="base">
              <a:buNone/>
            </a:pPr>
            <a:r>
              <a:rPr lang="en-US" sz="1600" dirty="0" smtClean="0"/>
              <a:t>     Most currencies in ancient times were made of copper and by throwing copper coins into rivers, our forefathers apparently ensured that they were consuming pure water. Science has it that copper has antimicrobial property and it can kill 99.9% of infection-causing bacteria. However, today neither do we use copper coins nor do we drink water directly from the river. This belief has brought in more pollution than good luck.</a:t>
            </a:r>
          </a:p>
          <a:p>
            <a:endParaRPr lang="en-US"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pPr algn="ctr"/>
            <a:r>
              <a:rPr lang="en-US" dirty="0" smtClean="0"/>
              <a:t>Ask the questions</a:t>
            </a:r>
            <a:endParaRPr lang="en-US" dirty="0"/>
          </a:p>
        </p:txBody>
      </p:sp>
      <p:pic>
        <p:nvPicPr>
          <p:cNvPr id="4" name="Picture 4" descr="C:\Users\USER\Desktop\Sci &amp; tech\Superstitions 2.jpg"/>
          <p:cNvPicPr>
            <a:picLocks noChangeAspect="1" noChangeArrowheads="1"/>
          </p:cNvPicPr>
          <p:nvPr/>
        </p:nvPicPr>
        <p:blipFill>
          <a:blip r:embed="rId2"/>
          <a:srcRect/>
          <a:stretch>
            <a:fillRect/>
          </a:stretch>
        </p:blipFill>
        <p:spPr bwMode="auto">
          <a:xfrm>
            <a:off x="228600" y="1905000"/>
            <a:ext cx="7679266" cy="3886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USER\Desktop\Sci &amp; tech\Blind.jpg"/>
          <p:cNvPicPr>
            <a:picLocks noChangeAspect="1" noChangeArrowheads="1"/>
          </p:cNvPicPr>
          <p:nvPr/>
        </p:nvPicPr>
        <p:blipFill>
          <a:blip r:embed="rId2"/>
          <a:srcRect/>
          <a:stretch>
            <a:fillRect/>
          </a:stretch>
        </p:blipFill>
        <p:spPr bwMode="auto">
          <a:xfrm>
            <a:off x="838200" y="381000"/>
            <a:ext cx="6172200" cy="622934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pPr algn="ctr"/>
            <a:r>
              <a:rPr lang="en-US" dirty="0" smtClean="0">
                <a:solidFill>
                  <a:srgbClr val="C333A4"/>
                </a:solidFill>
              </a:rPr>
              <a:t>Scientific temper</a:t>
            </a:r>
            <a:endParaRPr lang="en-US" dirty="0">
              <a:solidFill>
                <a:srgbClr val="C333A4"/>
              </a:solidFill>
            </a:endParaRPr>
          </a:p>
        </p:txBody>
      </p:sp>
      <p:sp>
        <p:nvSpPr>
          <p:cNvPr id="3" name="Content Placeholder 2"/>
          <p:cNvSpPr>
            <a:spLocks noGrp="1"/>
          </p:cNvSpPr>
          <p:nvPr>
            <p:ph idx="1"/>
          </p:nvPr>
        </p:nvSpPr>
        <p:spPr>
          <a:xfrm>
            <a:off x="457200" y="1219200"/>
            <a:ext cx="7239000" cy="5236536"/>
          </a:xfrm>
        </p:spPr>
        <p:txBody>
          <a:bodyPr>
            <a:normAutofit/>
          </a:bodyPr>
          <a:lstStyle/>
          <a:p>
            <a:pPr algn="just"/>
            <a:r>
              <a:rPr lang="en-US" sz="1800" dirty="0" smtClean="0"/>
              <a:t>Jawaharlal Nehru coined the term ‘scientific temper’ in 1946; he defines it as an attitude of logical and rational thinking. An individual is considered to have scientific temper if she or he  employs the scientific method when making decisions.</a:t>
            </a:r>
          </a:p>
          <a:p>
            <a:pPr algn="just"/>
            <a:r>
              <a:rPr lang="en-US" sz="1800" dirty="0" smtClean="0"/>
              <a:t>To develop scientific temper, humanism and the spirit of inquiry and reform is one of the fundamental duties of Indian citizens.</a:t>
            </a:r>
          </a:p>
          <a:p>
            <a:pPr algn="just"/>
            <a:r>
              <a:rPr lang="en-US" sz="1800" dirty="0" smtClean="0"/>
              <a:t>It can be cultivated with a sense of enquiry and reform.</a:t>
            </a:r>
          </a:p>
          <a:p>
            <a:pPr algn="just"/>
            <a:r>
              <a:rPr lang="en-US" sz="1800" dirty="0" smtClean="0"/>
              <a:t>Children should be encouraged to question scientific solutions.</a:t>
            </a:r>
          </a:p>
          <a:p>
            <a:pPr algn="just"/>
            <a:r>
              <a:rPr lang="en-US" sz="1800" dirty="0" smtClean="0"/>
              <a:t>Suppression of creativity and scientific ideas in the name of religion, culture and traditions happens in most part of the country. Compromising on scientific advances just because somebody’s religious and cultural sentiments are hurt is against our constitution.</a:t>
            </a:r>
          </a:p>
          <a:p>
            <a:pPr algn="just"/>
            <a:r>
              <a:rPr lang="en-US" sz="1800" dirty="0" smtClean="0"/>
              <a:t>The mental attitude which is behind the method of acquiring reliable and practical knowledge may be called the “Scientific Temper”</a:t>
            </a:r>
            <a:endParaRPr lang="en-US"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13360"/>
          </a:xfrm>
        </p:spPr>
        <p:txBody>
          <a:bodyPr>
            <a:normAutofit fontScale="90000"/>
          </a:bodyPr>
          <a:lstStyle/>
          <a:p>
            <a:endParaRPr lang="en-US" dirty="0"/>
          </a:p>
        </p:txBody>
      </p:sp>
      <p:sp>
        <p:nvSpPr>
          <p:cNvPr id="3" name="Content Placeholder 2"/>
          <p:cNvSpPr>
            <a:spLocks noGrp="1"/>
          </p:cNvSpPr>
          <p:nvPr>
            <p:ph idx="1"/>
          </p:nvPr>
        </p:nvSpPr>
        <p:spPr>
          <a:xfrm>
            <a:off x="381000" y="609600"/>
            <a:ext cx="7543800" cy="5846136"/>
          </a:xfrm>
        </p:spPr>
        <p:txBody>
          <a:bodyPr>
            <a:normAutofit/>
          </a:bodyPr>
          <a:lstStyle/>
          <a:p>
            <a:pPr>
              <a:buNone/>
            </a:pPr>
            <a:r>
              <a:rPr lang="en-US" sz="1800" dirty="0" smtClean="0">
                <a:latin typeface="Trebuchet MS" pitchFamily="34" charset="0"/>
                <a:cs typeface="AngsanaUPC" pitchFamily="18" charset="-34"/>
              </a:rPr>
              <a:t>Scientific temper involves:</a:t>
            </a:r>
          </a:p>
          <a:p>
            <a:pPr algn="just"/>
            <a:r>
              <a:rPr lang="en-US" sz="1800" dirty="0" smtClean="0">
                <a:latin typeface="Trebuchet MS" pitchFamily="34" charset="0"/>
                <a:cs typeface="AngsanaUPC" pitchFamily="18" charset="-34"/>
              </a:rPr>
              <a:t>The mental attitude which is behind the method of acquiring reliable and practical knowledge.</a:t>
            </a:r>
          </a:p>
          <a:p>
            <a:pPr algn="just"/>
            <a:r>
              <a:rPr lang="en-US" sz="1800" dirty="0" smtClean="0">
                <a:latin typeface="Trebuchet MS" pitchFamily="34" charset="0"/>
                <a:cs typeface="AngsanaUPC" pitchFamily="18" charset="-34"/>
              </a:rPr>
              <a:t>Not accepting answers without testing and trial.</a:t>
            </a:r>
          </a:p>
          <a:p>
            <a:pPr algn="just"/>
            <a:r>
              <a:rPr lang="en-US" sz="1800" dirty="0" smtClean="0">
                <a:latin typeface="Trebuchet MS" pitchFamily="34" charset="0"/>
                <a:cs typeface="AngsanaUPC" pitchFamily="18" charset="-34"/>
              </a:rPr>
              <a:t>Requiring solid information and data  and then suitable analysis before accepting anything.</a:t>
            </a:r>
          </a:p>
          <a:p>
            <a:pPr algn="just"/>
            <a:r>
              <a:rPr lang="en-US" sz="1800" dirty="0" smtClean="0">
                <a:latin typeface="Trebuchet MS" pitchFamily="34" charset="0"/>
                <a:cs typeface="AngsanaUPC" pitchFamily="18" charset="-34"/>
              </a:rPr>
              <a:t>Not accepting views and opinions, simply because traditionally they have accepted these views.</a:t>
            </a:r>
          </a:p>
          <a:p>
            <a:pPr algn="just"/>
            <a:r>
              <a:rPr lang="en-US" sz="1800" dirty="0" smtClean="0">
                <a:latin typeface="Trebuchet MS" pitchFamily="34" charset="0"/>
                <a:cs typeface="AngsanaUPC" pitchFamily="18" charset="-34"/>
              </a:rPr>
              <a:t>Not observing superstitious practices.</a:t>
            </a:r>
          </a:p>
          <a:p>
            <a:pPr algn="just"/>
            <a:r>
              <a:rPr lang="en-US" sz="1800" dirty="0" smtClean="0">
                <a:latin typeface="Trebuchet MS" pitchFamily="34" charset="0"/>
                <a:cs typeface="AngsanaUPC" pitchFamily="18" charset="-34"/>
              </a:rPr>
              <a:t>Openness of mind. </a:t>
            </a:r>
          </a:p>
          <a:p>
            <a:pPr algn="just">
              <a:buNone/>
            </a:pPr>
            <a:endParaRPr lang="en-US" sz="1800" dirty="0" smtClean="0">
              <a:latin typeface="Trebuchet MS" pitchFamily="34" charset="0"/>
              <a:cs typeface="AngsanaUPC" pitchFamily="18" charset="-34"/>
            </a:endParaRPr>
          </a:p>
          <a:p>
            <a:pPr algn="just">
              <a:buNone/>
            </a:pPr>
            <a:r>
              <a:rPr lang="en-US" sz="1800" dirty="0" smtClean="0">
                <a:latin typeface="Trebuchet MS" pitchFamily="34" charset="0"/>
                <a:cs typeface="AngsanaUPC" pitchFamily="18" charset="-34"/>
              </a:rPr>
              <a:t>Article 51 A of our constitution deals with fundamental duties </a:t>
            </a:r>
          </a:p>
          <a:p>
            <a:pPr algn="just">
              <a:buNone/>
            </a:pPr>
            <a:r>
              <a:rPr lang="en-US" sz="1800" dirty="0" smtClean="0">
                <a:latin typeface="Trebuchet MS" pitchFamily="34" charset="0"/>
                <a:cs typeface="AngsanaUPC" pitchFamily="18" charset="-34"/>
              </a:rPr>
              <a:t>which makes it a duty of every citizen to develop a scientific temper.</a:t>
            </a:r>
          </a:p>
          <a:p>
            <a:pPr algn="just">
              <a:buNone/>
            </a:pPr>
            <a:r>
              <a:rPr lang="en-US" sz="1800" dirty="0" smtClean="0">
                <a:latin typeface="Trebuchet MS" pitchFamily="34" charset="0"/>
                <a:cs typeface="AngsanaUPC" pitchFamily="18" charset="-34"/>
              </a:rPr>
              <a:t>Secularism, humanism and spirit of enquiry and reforms are directly</a:t>
            </a:r>
          </a:p>
          <a:p>
            <a:pPr algn="just">
              <a:buNone/>
            </a:pPr>
            <a:r>
              <a:rPr lang="en-US" sz="1800" dirty="0" smtClean="0">
                <a:latin typeface="Trebuchet MS" pitchFamily="34" charset="0"/>
                <a:cs typeface="AngsanaUPC" pitchFamily="18" charset="-34"/>
              </a:rPr>
              <a:t>related in Scientific temper.</a:t>
            </a:r>
          </a:p>
          <a:p>
            <a:pPr algn="just">
              <a:buNone/>
            </a:pPr>
            <a:endParaRPr lang="en-US" sz="1800" dirty="0">
              <a:latin typeface="Trebuchet MS" pitchFamily="34" charset="0"/>
              <a:cs typeface="AngsanaUPC" pitchFamily="18" charset="-3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normAutofit fontScale="90000"/>
          </a:bodyPr>
          <a:lstStyle/>
          <a:p>
            <a:pPr algn="ctr"/>
            <a:r>
              <a:rPr lang="en-US" dirty="0" smtClean="0">
                <a:solidFill>
                  <a:srgbClr val="C333A4"/>
                </a:solidFill>
              </a:rPr>
              <a:t>Characteristics of technology</a:t>
            </a:r>
            <a:endParaRPr lang="en-US" dirty="0">
              <a:solidFill>
                <a:srgbClr val="C333A4"/>
              </a:solidFill>
            </a:endParaRPr>
          </a:p>
        </p:txBody>
      </p:sp>
      <p:sp>
        <p:nvSpPr>
          <p:cNvPr id="3" name="Content Placeholder 2"/>
          <p:cNvSpPr>
            <a:spLocks noGrp="1"/>
          </p:cNvSpPr>
          <p:nvPr>
            <p:ph idx="1"/>
          </p:nvPr>
        </p:nvSpPr>
        <p:spPr>
          <a:xfrm>
            <a:off x="457200" y="1600200"/>
            <a:ext cx="7239000" cy="4855536"/>
          </a:xfrm>
        </p:spPr>
        <p:txBody>
          <a:bodyPr>
            <a:normAutofit/>
          </a:bodyPr>
          <a:lstStyle/>
          <a:p>
            <a:r>
              <a:rPr lang="en-US" sz="2000" dirty="0" smtClean="0"/>
              <a:t>Technology has utilitarian value</a:t>
            </a:r>
          </a:p>
          <a:p>
            <a:r>
              <a:rPr lang="en-US" sz="2000" dirty="0" smtClean="0"/>
              <a:t>Technology is futuristic</a:t>
            </a:r>
          </a:p>
          <a:p>
            <a:r>
              <a:rPr lang="en-US" sz="2000" dirty="0" smtClean="0"/>
              <a:t>Problem solving</a:t>
            </a:r>
          </a:p>
          <a:p>
            <a:r>
              <a:rPr lang="en-US" sz="2000" dirty="0" smtClean="0"/>
              <a:t>Team work</a:t>
            </a:r>
          </a:p>
          <a:p>
            <a:r>
              <a:rPr lang="en-US" sz="2000" dirty="0" smtClean="0"/>
              <a:t>Creativity</a:t>
            </a:r>
          </a:p>
          <a:p>
            <a:r>
              <a:rPr lang="en-US" sz="2000" dirty="0" smtClean="0"/>
              <a:t>Material well being</a:t>
            </a:r>
          </a:p>
          <a:p>
            <a:r>
              <a:rPr lang="en-US" sz="2000" dirty="0" smtClean="0"/>
              <a:t>Technology always has side effects</a:t>
            </a:r>
          </a:p>
          <a:p>
            <a:r>
              <a:rPr lang="en-US" sz="2000" dirty="0" smtClean="0"/>
              <a:t>All technological systems can fail</a:t>
            </a:r>
          </a:p>
          <a:p>
            <a:r>
              <a:rPr lang="en-US" sz="2000" dirty="0" smtClean="0"/>
              <a:t>Intricate relationship</a:t>
            </a:r>
          </a:p>
          <a:p>
            <a:r>
              <a:rPr lang="en-US" sz="2000" dirty="0" smtClean="0"/>
              <a:t>Human presence is an important issue in technology</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638800"/>
          </a:xfrm>
          <a:solidFill>
            <a:schemeClr val="bg1"/>
          </a:solidFill>
        </p:spPr>
        <p:txBody>
          <a:bodyPr>
            <a:normAutofit/>
          </a:bodyPr>
          <a:lstStyle/>
          <a:p>
            <a:pPr>
              <a:buNone/>
            </a:pPr>
            <a:r>
              <a:rPr lang="en-US" sz="2000" b="1" dirty="0" smtClean="0">
                <a:solidFill>
                  <a:srgbClr val="0070C0"/>
                </a:solidFill>
                <a:latin typeface="Times New Roman" pitchFamily="18" charset="0"/>
                <a:cs typeface="Times New Roman" pitchFamily="18" charset="0"/>
              </a:rPr>
              <a:t>The Neolithic Age</a:t>
            </a:r>
          </a:p>
          <a:p>
            <a:pPr>
              <a:buNone/>
            </a:pPr>
            <a:endParaRPr lang="en-US" sz="2000" b="1" dirty="0" smtClean="0">
              <a:solidFill>
                <a:srgbClr val="0070C0"/>
              </a:solidFill>
              <a:latin typeface="Times New Roman" pitchFamily="18" charset="0"/>
              <a:cs typeface="Times New Roman" pitchFamily="18" charset="0"/>
            </a:endParaRPr>
          </a:p>
          <a:p>
            <a:pPr algn="just"/>
            <a:r>
              <a:rPr lang="en-US" sz="1800" dirty="0">
                <a:latin typeface="Times New Roman" pitchFamily="18" charset="0"/>
                <a:cs typeface="Times New Roman" pitchFamily="18" charset="0"/>
              </a:rPr>
              <a:t>Neolithic stage at different times, but it is generally thought to have occurred sometime about 10,000 </a:t>
            </a:r>
            <a:r>
              <a:rPr lang="en-US" sz="1800" cap="all" dirty="0">
                <a:latin typeface="Times New Roman" pitchFamily="18" charset="0"/>
                <a:cs typeface="Times New Roman" pitchFamily="18" charset="0"/>
              </a:rPr>
              <a:t>BCE</a:t>
            </a:r>
            <a:r>
              <a:rPr lang="en-US" sz="1800" dirty="0">
                <a:latin typeface="Times New Roman" pitchFamily="18" charset="0"/>
                <a:cs typeface="Times New Roman" pitchFamily="18" charset="0"/>
              </a:rPr>
              <a:t>. During that time, humans learned to </a:t>
            </a:r>
            <a:r>
              <a:rPr lang="en-US" sz="1800" dirty="0" smtClean="0">
                <a:latin typeface="Times New Roman" pitchFamily="18" charset="0"/>
                <a:cs typeface="Times New Roman" pitchFamily="18" charset="0"/>
              </a:rPr>
              <a:t>raise crops</a:t>
            </a:r>
            <a:r>
              <a:rPr lang="en-US" sz="1800" dirty="0">
                <a:latin typeface="Times New Roman" pitchFamily="18" charset="0"/>
                <a:cs typeface="Times New Roman" pitchFamily="18" charset="0"/>
              </a:rPr>
              <a:t> and keep domestic </a:t>
            </a:r>
            <a:r>
              <a:rPr lang="en-US" sz="1800" dirty="0" smtClean="0">
                <a:latin typeface="Times New Roman" pitchFamily="18" charset="0"/>
                <a:cs typeface="Times New Roman" pitchFamily="18" charset="0"/>
              </a:rPr>
              <a:t>livestock and </a:t>
            </a:r>
            <a:r>
              <a:rPr lang="en-US" sz="1800" dirty="0">
                <a:latin typeface="Times New Roman" pitchFamily="18" charset="0"/>
                <a:cs typeface="Times New Roman" pitchFamily="18" charset="0"/>
              </a:rPr>
              <a:t>were thus no longer dependent on </a:t>
            </a:r>
            <a:r>
              <a:rPr lang="en-US" sz="1800" dirty="0" smtClean="0">
                <a:latin typeface="Times New Roman" pitchFamily="18" charset="0"/>
                <a:cs typeface="Times New Roman" pitchFamily="18" charset="0"/>
              </a:rPr>
              <a:t>hunting,</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fishing, </a:t>
            </a:r>
            <a:r>
              <a:rPr lang="en-US" sz="1800" dirty="0">
                <a:latin typeface="Times New Roman" pitchFamily="18" charset="0"/>
                <a:cs typeface="Times New Roman" pitchFamily="18" charset="0"/>
              </a:rPr>
              <a:t>and gathering wild plants. Neolithic </a:t>
            </a:r>
            <a:r>
              <a:rPr lang="en-US" sz="1800" dirty="0" smtClean="0">
                <a:latin typeface="Times New Roman" pitchFamily="18" charset="0"/>
                <a:cs typeface="Times New Roman" pitchFamily="18" charset="0"/>
              </a:rPr>
              <a:t> cultures</a:t>
            </a:r>
            <a:r>
              <a:rPr lang="en-US" sz="1800" dirty="0">
                <a:latin typeface="Times New Roman" pitchFamily="18" charset="0"/>
                <a:cs typeface="Times New Roman" pitchFamily="18" charset="0"/>
              </a:rPr>
              <a:t> made more-useful stone tools by grinding and polishing relatively hard rocks rather than merely chipping softer ones down to the desired shape. The cultivation of </a:t>
            </a:r>
            <a:r>
              <a:rPr lang="en-US" sz="1800" dirty="0" smtClean="0">
                <a:latin typeface="Times New Roman" pitchFamily="18" charset="0"/>
                <a:cs typeface="Times New Roman" pitchFamily="18" charset="0"/>
              </a:rPr>
              <a:t>cereal grains</a:t>
            </a:r>
            <a:r>
              <a:rPr lang="en-US" sz="1800" dirty="0">
                <a:latin typeface="Times New Roman" pitchFamily="18" charset="0"/>
                <a:cs typeface="Times New Roman" pitchFamily="18" charset="0"/>
              </a:rPr>
              <a:t> enabled </a:t>
            </a:r>
            <a:r>
              <a:rPr lang="en-US" sz="1800" dirty="0" err="1">
                <a:latin typeface="Times New Roman" pitchFamily="18" charset="0"/>
                <a:cs typeface="Times New Roman" pitchFamily="18" charset="0"/>
              </a:rPr>
              <a:t>n</a:t>
            </a:r>
            <a:r>
              <a:rPr lang="en-US" sz="1800" dirty="0" err="1" smtClean="0">
                <a:latin typeface="Times New Roman" pitchFamily="18" charset="0"/>
                <a:cs typeface="Times New Roman" pitchFamily="18" charset="0"/>
              </a:rPr>
              <a:t>eolithic</a:t>
            </a:r>
            <a:r>
              <a:rPr lang="en-US" sz="1800" dirty="0" smtClean="0">
                <a:latin typeface="Times New Roman" pitchFamily="18" charset="0"/>
                <a:cs typeface="Times New Roman" pitchFamily="18" charset="0"/>
              </a:rPr>
              <a:t> people </a:t>
            </a:r>
            <a:r>
              <a:rPr lang="en-US" sz="1800" dirty="0">
                <a:latin typeface="Times New Roman" pitchFamily="18" charset="0"/>
                <a:cs typeface="Times New Roman" pitchFamily="18" charset="0"/>
              </a:rPr>
              <a:t>to build permanent dwellings and congregate in villages, and the release from </a:t>
            </a:r>
            <a:r>
              <a:rPr lang="en-US" sz="1800" dirty="0" err="1" smtClean="0">
                <a:latin typeface="Times New Roman" pitchFamily="18" charset="0"/>
                <a:cs typeface="Times New Roman" pitchFamily="18" charset="0"/>
              </a:rPr>
              <a:t>nomadism</a:t>
            </a:r>
            <a:r>
              <a:rPr lang="en-US" sz="1800" dirty="0">
                <a:latin typeface="Times New Roman" pitchFamily="18" charset="0"/>
                <a:cs typeface="Times New Roman" pitchFamily="18" charset="0"/>
              </a:rPr>
              <a:t> and a </a:t>
            </a:r>
            <a:r>
              <a:rPr lang="en-US" sz="1800" dirty="0" smtClean="0">
                <a:latin typeface="Times New Roman" pitchFamily="18" charset="0"/>
                <a:cs typeface="Times New Roman" pitchFamily="18" charset="0"/>
              </a:rPr>
              <a:t>hunting gathering</a:t>
            </a:r>
            <a:r>
              <a:rPr lang="en-US" sz="1800" dirty="0">
                <a:latin typeface="Times New Roman" pitchFamily="18" charset="0"/>
                <a:cs typeface="Times New Roman" pitchFamily="18" charset="0"/>
              </a:rPr>
              <a:t> economy gave them the time to pursue specialized crafts</a:t>
            </a:r>
            <a:r>
              <a:rPr lang="en-US" sz="1800" dirty="0" smtClean="0">
                <a:latin typeface="Times New Roman" pitchFamily="18" charset="0"/>
                <a:cs typeface="Times New Roman" pitchFamily="18" charset="0"/>
              </a:rPr>
              <a:t>.</a:t>
            </a:r>
          </a:p>
          <a:p>
            <a:pPr algn="just"/>
            <a:endParaRPr lang="en-US" sz="1800" dirty="0" smtClean="0">
              <a:latin typeface="Times New Roman" pitchFamily="18" charset="0"/>
              <a:cs typeface="Times New Roman" pitchFamily="18" charset="0"/>
            </a:endParaRPr>
          </a:p>
          <a:p>
            <a:pPr algn="just"/>
            <a:r>
              <a:rPr lang="en-US" sz="1800" dirty="0">
                <a:latin typeface="Times New Roman" pitchFamily="18" charset="0"/>
                <a:cs typeface="Times New Roman" pitchFamily="18" charset="0"/>
              </a:rPr>
              <a:t> The first evidence of cultivation and animal </a:t>
            </a:r>
            <a:r>
              <a:rPr lang="en-US" sz="1800" dirty="0" smtClean="0">
                <a:latin typeface="Times New Roman" pitchFamily="18" charset="0"/>
                <a:cs typeface="Times New Roman" pitchFamily="18" charset="0"/>
              </a:rPr>
              <a:t>domestication</a:t>
            </a:r>
            <a:r>
              <a:rPr lang="en-US" sz="1800" dirty="0">
                <a:latin typeface="Times New Roman" pitchFamily="18" charset="0"/>
                <a:cs typeface="Times New Roman" pitchFamily="18" charset="0"/>
              </a:rPr>
              <a:t> in southwestern Asia has been dated to roughly 9500 </a:t>
            </a:r>
            <a:r>
              <a:rPr lang="en-US" sz="1800" cap="all" dirty="0" smtClean="0">
                <a:latin typeface="Times New Roman" pitchFamily="18" charset="0"/>
                <a:cs typeface="Times New Roman" pitchFamily="18" charset="0"/>
              </a:rPr>
              <a:t>BCE’.</a:t>
            </a:r>
          </a:p>
          <a:p>
            <a:endParaRPr lang="en-US" sz="1800" b="1" dirty="0">
              <a:solidFill>
                <a:srgbClr val="0070C0"/>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C333A4"/>
                </a:solidFill>
              </a:rPr>
              <a:t>Role of science and technology in modern living</a:t>
            </a:r>
            <a:endParaRPr lang="en-US" dirty="0">
              <a:solidFill>
                <a:srgbClr val="C333A4"/>
              </a:solidFill>
            </a:endParaRPr>
          </a:p>
        </p:txBody>
      </p:sp>
      <p:sp>
        <p:nvSpPr>
          <p:cNvPr id="3" name="Content Placeholder 2"/>
          <p:cNvSpPr>
            <a:spLocks noGrp="1"/>
          </p:cNvSpPr>
          <p:nvPr>
            <p:ph idx="1"/>
          </p:nvPr>
        </p:nvSpPr>
        <p:spPr>
          <a:xfrm>
            <a:off x="457200" y="1752600"/>
            <a:ext cx="7239000" cy="4703136"/>
          </a:xfrm>
        </p:spPr>
        <p:txBody>
          <a:bodyPr>
            <a:normAutofit/>
          </a:bodyPr>
          <a:lstStyle/>
          <a:p>
            <a:r>
              <a:rPr lang="en-US" sz="2400" dirty="0" smtClean="0"/>
              <a:t>Agriculture</a:t>
            </a:r>
          </a:p>
          <a:p>
            <a:r>
              <a:rPr lang="en-US" sz="2400" dirty="0" smtClean="0"/>
              <a:t>Food</a:t>
            </a:r>
          </a:p>
          <a:p>
            <a:r>
              <a:rPr lang="en-US" sz="2400" dirty="0" smtClean="0"/>
              <a:t>Clothing</a:t>
            </a:r>
          </a:p>
          <a:p>
            <a:r>
              <a:rPr lang="en-US" sz="2400" dirty="0" smtClean="0"/>
              <a:t>Transport and communication</a:t>
            </a:r>
          </a:p>
          <a:p>
            <a:r>
              <a:rPr lang="en-US" sz="2400" dirty="0" smtClean="0"/>
              <a:t>Better standard of living</a:t>
            </a:r>
          </a:p>
          <a:p>
            <a:r>
              <a:rPr lang="en-US" sz="2400" dirty="0" smtClean="0"/>
              <a:t>Quality of life</a:t>
            </a:r>
          </a:p>
          <a:p>
            <a:r>
              <a:rPr lang="en-US" sz="2400" dirty="0" smtClean="0"/>
              <a:t>Health benefits</a:t>
            </a:r>
          </a:p>
          <a:p>
            <a:r>
              <a:rPr lang="en-US" sz="2400" dirty="0" smtClean="0"/>
              <a:t>Technology in Education</a:t>
            </a:r>
          </a:p>
          <a:p>
            <a:r>
              <a:rPr lang="en-US" sz="2400" dirty="0" smtClean="0"/>
              <a:t>Manufacturing and services</a:t>
            </a:r>
          </a:p>
          <a:p>
            <a:endParaRPr lang="en-U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solidFill>
              </a:rPr>
              <a:t>Interrelation between science </a:t>
            </a:r>
            <a:r>
              <a:rPr lang="en-US" smtClean="0">
                <a:solidFill>
                  <a:schemeClr val="accent1"/>
                </a:solidFill>
              </a:rPr>
              <a:t>&amp; </a:t>
            </a:r>
            <a:r>
              <a:rPr lang="en-US" dirty="0" err="1" smtClean="0">
                <a:solidFill>
                  <a:schemeClr val="accent1"/>
                </a:solidFill>
              </a:rPr>
              <a:t>t</a:t>
            </a:r>
            <a:r>
              <a:rPr lang="en-US" smtClean="0">
                <a:solidFill>
                  <a:schemeClr val="accent1"/>
                </a:solidFill>
              </a:rPr>
              <a:t>echnology</a:t>
            </a:r>
            <a:endParaRPr lang="en-US" dirty="0">
              <a:solidFill>
                <a:schemeClr val="accent1"/>
              </a:solidFill>
            </a:endParaRPr>
          </a:p>
        </p:txBody>
      </p:sp>
      <p:sp>
        <p:nvSpPr>
          <p:cNvPr id="3" name="Content Placeholder 2"/>
          <p:cNvSpPr>
            <a:spLocks noGrp="1"/>
          </p:cNvSpPr>
          <p:nvPr>
            <p:ph idx="1"/>
          </p:nvPr>
        </p:nvSpPr>
        <p:spPr/>
        <p:txBody>
          <a:bodyPr>
            <a:normAutofit/>
          </a:bodyPr>
          <a:lstStyle/>
          <a:p>
            <a:pPr algn="just"/>
            <a:r>
              <a:rPr lang="en-US" sz="2000" dirty="0" smtClean="0"/>
              <a:t>Technology is application of scientific knowledge.</a:t>
            </a:r>
          </a:p>
          <a:p>
            <a:pPr algn="just"/>
            <a:r>
              <a:rPr lang="en-US" sz="2000" dirty="0" smtClean="0"/>
              <a:t>It is a process for producing something useful for man’s convenience.</a:t>
            </a:r>
          </a:p>
          <a:p>
            <a:pPr algn="just"/>
            <a:r>
              <a:rPr lang="en-US" sz="2000" dirty="0" smtClean="0"/>
              <a:t>Technologists combine scientific knowledge with practical values.</a:t>
            </a:r>
          </a:p>
          <a:p>
            <a:pPr algn="just"/>
            <a:r>
              <a:rPr lang="en-US" sz="2000" dirty="0" smtClean="0"/>
              <a:t>Development of technology makes new worlds for science to explain.</a:t>
            </a:r>
          </a:p>
          <a:p>
            <a:pPr algn="just"/>
            <a:r>
              <a:rPr lang="en-US" sz="2000" dirty="0" smtClean="0"/>
              <a:t>Scientific knowledge and methodologies provide a major source of input into the development of technological practices and outcomes</a:t>
            </a:r>
            <a:r>
              <a:rPr lang="en-US" sz="1600" dirty="0" smtClean="0"/>
              <a:t>.</a:t>
            </a:r>
          </a:p>
          <a:p>
            <a:endParaRPr lang="en-US"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pPr algn="ctr"/>
            <a:r>
              <a:rPr lang="en-US" dirty="0" smtClean="0">
                <a:solidFill>
                  <a:srgbClr val="C333A4"/>
                </a:solidFill>
              </a:rPr>
              <a:t>Science v/s technology</a:t>
            </a:r>
            <a:endParaRPr lang="en-US" dirty="0">
              <a:solidFill>
                <a:srgbClr val="C333A4"/>
              </a:solidFill>
            </a:endParaRPr>
          </a:p>
        </p:txBody>
      </p:sp>
      <p:graphicFrame>
        <p:nvGraphicFramePr>
          <p:cNvPr id="4" name="Content Placeholder 3"/>
          <p:cNvGraphicFramePr>
            <a:graphicFrameLocks noGrp="1"/>
          </p:cNvGraphicFramePr>
          <p:nvPr>
            <p:ph idx="1"/>
          </p:nvPr>
        </p:nvGraphicFramePr>
        <p:xfrm>
          <a:off x="457200" y="1320800"/>
          <a:ext cx="7239000" cy="4622800"/>
        </p:xfrm>
        <a:graphic>
          <a:graphicData uri="http://schemas.openxmlformats.org/drawingml/2006/table">
            <a:tbl>
              <a:tblPr firstRow="1" bandRow="1">
                <a:tableStyleId>{5C22544A-7EE6-4342-B048-85BDC9FD1C3A}</a:tableStyleId>
              </a:tblPr>
              <a:tblGrid>
                <a:gridCol w="3581400"/>
                <a:gridCol w="3657600"/>
              </a:tblGrid>
              <a:tr h="1131952">
                <a:tc>
                  <a:txBody>
                    <a:bodyPr/>
                    <a:lstStyle/>
                    <a:p>
                      <a:pPr algn="ctr"/>
                      <a:r>
                        <a:rPr lang="en-US" sz="2400" b="1" dirty="0" smtClean="0"/>
                        <a:t>SCIENCE</a:t>
                      </a:r>
                    </a:p>
                    <a:p>
                      <a:pPr algn="ctr"/>
                      <a:endParaRPr lang="en-US" b="0" dirty="0"/>
                    </a:p>
                  </a:txBody>
                  <a:tcPr/>
                </a:tc>
                <a:tc>
                  <a:txBody>
                    <a:bodyPr/>
                    <a:lstStyle/>
                    <a:p>
                      <a:pPr algn="ctr"/>
                      <a:r>
                        <a:rPr lang="en-US" sz="2400" b="1" dirty="0" smtClean="0"/>
                        <a:t>TECHNOLOGY</a:t>
                      </a:r>
                      <a:endParaRPr lang="en-US" sz="2400" b="1" dirty="0"/>
                    </a:p>
                  </a:txBody>
                  <a:tcPr/>
                </a:tc>
              </a:tr>
              <a:tr h="1296601">
                <a:tc>
                  <a:txBody>
                    <a:bodyPr/>
                    <a:lstStyle/>
                    <a:p>
                      <a:pPr marL="342900" indent="-342900" algn="just">
                        <a:buNone/>
                      </a:pPr>
                      <a:r>
                        <a:rPr lang="en-US" baseline="0" dirty="0" smtClean="0"/>
                        <a:t>1.Meaning</a:t>
                      </a:r>
                    </a:p>
                    <a:p>
                      <a:pPr marL="57150" indent="-57150" algn="just">
                        <a:buNone/>
                      </a:pPr>
                      <a:r>
                        <a:rPr lang="en-US" baseline="0" dirty="0" smtClean="0"/>
                        <a:t> It is a system of acquiring knowledge based on the scientific method.</a:t>
                      </a:r>
                      <a:endParaRPr lang="en-US" dirty="0"/>
                    </a:p>
                  </a:txBody>
                  <a:tcPr/>
                </a:tc>
                <a:tc>
                  <a:txBody>
                    <a:bodyPr/>
                    <a:lstStyle/>
                    <a:p>
                      <a:pPr algn="just"/>
                      <a:endParaRPr lang="en-US" dirty="0" smtClean="0"/>
                    </a:p>
                    <a:p>
                      <a:pPr algn="just"/>
                      <a:r>
                        <a:rPr lang="en-US" dirty="0" smtClean="0"/>
                        <a:t>It</a:t>
                      </a:r>
                      <a:r>
                        <a:rPr lang="en-US" baseline="0" dirty="0" smtClean="0"/>
                        <a:t> refers to the tools, machinery, modifications that help to solve a problem.</a:t>
                      </a:r>
                      <a:endParaRPr lang="en-US" dirty="0"/>
                    </a:p>
                  </a:txBody>
                  <a:tcPr/>
                </a:tc>
              </a:tr>
              <a:tr h="2194247">
                <a:tc>
                  <a:txBody>
                    <a:bodyPr/>
                    <a:lstStyle/>
                    <a:p>
                      <a:pPr algn="just"/>
                      <a:r>
                        <a:rPr lang="en-US" dirty="0" smtClean="0"/>
                        <a:t>2. Purpose</a:t>
                      </a:r>
                    </a:p>
                    <a:p>
                      <a:pPr algn="just"/>
                      <a:r>
                        <a:rPr lang="en-US" dirty="0" smtClean="0"/>
                        <a:t> The main purpose of science is to</a:t>
                      </a:r>
                      <a:r>
                        <a:rPr lang="en-US" baseline="0" dirty="0" smtClean="0"/>
                        <a:t> explain the natural world through intellectual and investigative practices that involve observations and experimentation.</a:t>
                      </a:r>
                      <a:r>
                        <a:rPr lang="en-US" dirty="0" smtClean="0"/>
                        <a:t> </a:t>
                      </a:r>
                      <a:endParaRPr lang="en-US" dirty="0"/>
                    </a:p>
                  </a:txBody>
                  <a:tcPr/>
                </a:tc>
                <a:tc>
                  <a:txBody>
                    <a:bodyPr/>
                    <a:lstStyle/>
                    <a:p>
                      <a:pPr algn="just"/>
                      <a:endParaRPr lang="en-US" dirty="0" smtClean="0"/>
                    </a:p>
                    <a:p>
                      <a:pPr algn="just"/>
                      <a:r>
                        <a:rPr lang="en-US" dirty="0" smtClean="0"/>
                        <a:t>The main purpose is to intervene in the world to produce</a:t>
                      </a:r>
                      <a:r>
                        <a:rPr lang="en-US" baseline="0" dirty="0" smtClean="0"/>
                        <a:t> something new. It achieves this through intellectual and design based practices.</a:t>
                      </a:r>
                      <a:endParaRPr lang="en-US" dirty="0"/>
                    </a:p>
                  </a:txBody>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381000"/>
          <a:ext cx="7162800" cy="5943600"/>
        </p:xfrm>
        <a:graphic>
          <a:graphicData uri="http://schemas.openxmlformats.org/drawingml/2006/table">
            <a:tbl>
              <a:tblPr firstRow="1" bandRow="1">
                <a:tableStyleId>{5C22544A-7EE6-4342-B048-85BDC9FD1C3A}</a:tableStyleId>
              </a:tblPr>
              <a:tblGrid>
                <a:gridCol w="3581400"/>
                <a:gridCol w="3581400"/>
              </a:tblGrid>
              <a:tr h="1630245">
                <a:tc>
                  <a:txBody>
                    <a:bodyPr/>
                    <a:lstStyle/>
                    <a:p>
                      <a:pPr algn="just"/>
                      <a:r>
                        <a:rPr lang="en-US" dirty="0" smtClean="0"/>
                        <a:t>3. Goal</a:t>
                      </a:r>
                    </a:p>
                    <a:p>
                      <a:pPr algn="just"/>
                      <a:r>
                        <a:rPr lang="en-US" dirty="0" smtClean="0"/>
                        <a:t>The goal of science</a:t>
                      </a:r>
                      <a:r>
                        <a:rPr lang="en-US" baseline="0" dirty="0" smtClean="0"/>
                        <a:t> is pursuit of knowledge and understanding for its own sake.</a:t>
                      </a:r>
                      <a:endParaRPr lang="en-US" dirty="0"/>
                    </a:p>
                  </a:txBody>
                  <a:tcPr/>
                </a:tc>
                <a:tc>
                  <a:txBody>
                    <a:bodyPr/>
                    <a:lstStyle/>
                    <a:p>
                      <a:pPr algn="just"/>
                      <a:endParaRPr lang="en-US" dirty="0" smtClean="0"/>
                    </a:p>
                    <a:p>
                      <a:pPr algn="just"/>
                      <a:r>
                        <a:rPr lang="en-US" dirty="0" smtClean="0"/>
                        <a:t>The</a:t>
                      </a:r>
                      <a:r>
                        <a:rPr lang="en-US" baseline="0" dirty="0" smtClean="0"/>
                        <a:t> goal of technology is the creation of artifacts and systems to meet people’s need.</a:t>
                      </a:r>
                      <a:endParaRPr lang="en-US" dirty="0"/>
                    </a:p>
                  </a:txBody>
                  <a:tcPr/>
                </a:tc>
              </a:tr>
              <a:tr h="1341555">
                <a:tc>
                  <a:txBody>
                    <a:bodyPr/>
                    <a:lstStyle/>
                    <a:p>
                      <a:pPr algn="just"/>
                      <a:r>
                        <a:rPr lang="en-US" dirty="0" smtClean="0"/>
                        <a:t>4. Focus</a:t>
                      </a:r>
                    </a:p>
                    <a:p>
                      <a:pPr algn="just"/>
                      <a:r>
                        <a:rPr lang="en-US" dirty="0" smtClean="0"/>
                        <a:t>It focuses in understanding the natural phenomenon.</a:t>
                      </a:r>
                    </a:p>
                    <a:p>
                      <a:pPr algn="just"/>
                      <a:endParaRPr lang="en-US" dirty="0"/>
                    </a:p>
                  </a:txBody>
                  <a:tcPr/>
                </a:tc>
                <a:tc>
                  <a:txBody>
                    <a:bodyPr/>
                    <a:lstStyle/>
                    <a:p>
                      <a:pPr algn="just"/>
                      <a:endParaRPr lang="en-US" dirty="0" smtClean="0"/>
                    </a:p>
                    <a:p>
                      <a:pPr algn="just"/>
                      <a:r>
                        <a:rPr lang="en-US" dirty="0" smtClean="0"/>
                        <a:t>It focuses on understanding the man made environment.</a:t>
                      </a:r>
                      <a:endParaRPr lang="en-US" dirty="0"/>
                    </a:p>
                  </a:txBody>
                  <a:tcPr/>
                </a:tc>
              </a:tr>
              <a:tr h="1341555">
                <a:tc>
                  <a:txBody>
                    <a:bodyPr/>
                    <a:lstStyle/>
                    <a:p>
                      <a:pPr algn="just"/>
                      <a:r>
                        <a:rPr lang="en-US" dirty="0" smtClean="0"/>
                        <a:t>5. Development Models</a:t>
                      </a:r>
                    </a:p>
                    <a:p>
                      <a:pPr algn="just"/>
                      <a:r>
                        <a:rPr lang="en-US" dirty="0" smtClean="0"/>
                        <a:t> Science involves discovery.</a:t>
                      </a:r>
                      <a:endParaRPr lang="en-US" dirty="0"/>
                    </a:p>
                  </a:txBody>
                  <a:tcPr/>
                </a:tc>
                <a:tc>
                  <a:txBody>
                    <a:bodyPr/>
                    <a:lstStyle/>
                    <a:p>
                      <a:pPr algn="just"/>
                      <a:r>
                        <a:rPr lang="en-US" dirty="0" smtClean="0"/>
                        <a:t>It involves design, invention</a:t>
                      </a:r>
                      <a:r>
                        <a:rPr lang="en-US" baseline="0" dirty="0" smtClean="0"/>
                        <a:t> and production.</a:t>
                      </a:r>
                      <a:endParaRPr lang="en-US" dirty="0"/>
                    </a:p>
                  </a:txBody>
                  <a:tcPr/>
                </a:tc>
              </a:tr>
              <a:tr h="1630245">
                <a:tc>
                  <a:txBody>
                    <a:bodyPr/>
                    <a:lstStyle/>
                    <a:p>
                      <a:r>
                        <a:rPr lang="en-US" dirty="0" smtClean="0"/>
                        <a:t>6. Skills to excel</a:t>
                      </a:r>
                    </a:p>
                    <a:p>
                      <a:r>
                        <a:rPr lang="en-US" dirty="0" smtClean="0"/>
                        <a:t>The</a:t>
                      </a:r>
                      <a:r>
                        <a:rPr lang="en-US" baseline="0" dirty="0" smtClean="0"/>
                        <a:t> skills required to excel include experimental and logical skills.</a:t>
                      </a:r>
                      <a:endParaRPr lang="en-US" dirty="0"/>
                    </a:p>
                  </a:txBody>
                  <a:tcPr/>
                </a:tc>
                <a:tc>
                  <a:txBody>
                    <a:bodyPr/>
                    <a:lstStyle/>
                    <a:p>
                      <a:endParaRPr lang="en-US" dirty="0" smtClean="0"/>
                    </a:p>
                    <a:p>
                      <a:r>
                        <a:rPr lang="en-US" dirty="0" smtClean="0"/>
                        <a:t>The skills required include design, construction, testing, planning, communication skills etc.</a:t>
                      </a:r>
                      <a:endParaRPr lang="en-US" dirty="0"/>
                    </a:p>
                  </a:txBody>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381000"/>
          <a:ext cx="7010400" cy="5562600"/>
        </p:xfrm>
        <a:graphic>
          <a:graphicData uri="http://schemas.openxmlformats.org/drawingml/2006/table">
            <a:tbl>
              <a:tblPr firstRow="1" bandRow="1">
                <a:tableStyleId>{5C22544A-7EE6-4342-B048-85BDC9FD1C3A}</a:tableStyleId>
              </a:tblPr>
              <a:tblGrid>
                <a:gridCol w="3505200"/>
                <a:gridCol w="3505200"/>
              </a:tblGrid>
              <a:tr h="1854200">
                <a:tc>
                  <a:txBody>
                    <a:bodyPr/>
                    <a:lstStyle/>
                    <a:p>
                      <a:r>
                        <a:rPr lang="en-US" dirty="0" smtClean="0"/>
                        <a:t>7. Relevance of result</a:t>
                      </a:r>
                    </a:p>
                    <a:p>
                      <a:r>
                        <a:rPr lang="en-US" dirty="0" smtClean="0"/>
                        <a:t>Science involves making</a:t>
                      </a:r>
                      <a:r>
                        <a:rPr lang="en-US" baseline="0" dirty="0" smtClean="0"/>
                        <a:t> virtually value free statements.</a:t>
                      </a:r>
                      <a:endParaRPr lang="en-US" dirty="0"/>
                    </a:p>
                  </a:txBody>
                  <a:tcPr/>
                </a:tc>
                <a:tc>
                  <a:txBody>
                    <a:bodyPr/>
                    <a:lstStyle/>
                    <a:p>
                      <a:endParaRPr lang="en-US" dirty="0" smtClean="0"/>
                    </a:p>
                    <a:p>
                      <a:r>
                        <a:rPr lang="en-US" dirty="0" smtClean="0"/>
                        <a:t>In technology, the activities are</a:t>
                      </a:r>
                      <a:r>
                        <a:rPr lang="en-US" baseline="0" dirty="0" smtClean="0"/>
                        <a:t> always value- laden.</a:t>
                      </a:r>
                      <a:endParaRPr lang="en-US" dirty="0"/>
                    </a:p>
                  </a:txBody>
                  <a:tcPr/>
                </a:tc>
              </a:tr>
              <a:tr h="1854200">
                <a:tc>
                  <a:txBody>
                    <a:bodyPr/>
                    <a:lstStyle/>
                    <a:p>
                      <a:r>
                        <a:rPr lang="en-US" dirty="0" smtClean="0"/>
                        <a:t>8.Evaluation Methods</a:t>
                      </a:r>
                    </a:p>
                    <a:p>
                      <a:r>
                        <a:rPr lang="en-US" dirty="0" smtClean="0"/>
                        <a:t>It includes analysis, generalization and creation of theories.</a:t>
                      </a:r>
                      <a:endParaRPr lang="en-US" dirty="0"/>
                    </a:p>
                  </a:txBody>
                  <a:tcPr/>
                </a:tc>
                <a:tc>
                  <a:txBody>
                    <a:bodyPr/>
                    <a:lstStyle/>
                    <a:p>
                      <a:endParaRPr lang="en-US" dirty="0" smtClean="0"/>
                    </a:p>
                    <a:p>
                      <a:r>
                        <a:rPr lang="en-US" dirty="0" smtClean="0"/>
                        <a:t>It</a:t>
                      </a:r>
                      <a:r>
                        <a:rPr lang="en-US" baseline="0" dirty="0" smtClean="0"/>
                        <a:t> includes analysis and synthesis of design.</a:t>
                      </a:r>
                      <a:endParaRPr lang="en-US" dirty="0"/>
                    </a:p>
                  </a:txBody>
                  <a:tcPr/>
                </a:tc>
              </a:tr>
              <a:tr h="1854200">
                <a:tc>
                  <a:txBody>
                    <a:bodyPr/>
                    <a:lstStyle/>
                    <a:p>
                      <a:r>
                        <a:rPr lang="en-US" dirty="0" smtClean="0"/>
                        <a:t>9. Mission</a:t>
                      </a:r>
                    </a:p>
                    <a:p>
                      <a:r>
                        <a:rPr lang="en-US" dirty="0" smtClean="0"/>
                        <a:t>It</a:t>
                      </a:r>
                      <a:r>
                        <a:rPr lang="en-US" baseline="0" dirty="0" smtClean="0"/>
                        <a:t> relates to the search for and theorizing about the cause.</a:t>
                      </a:r>
                      <a:endParaRPr lang="en-US" dirty="0"/>
                    </a:p>
                  </a:txBody>
                  <a:tcPr/>
                </a:tc>
                <a:tc>
                  <a:txBody>
                    <a:bodyPr/>
                    <a:lstStyle/>
                    <a:p>
                      <a:endParaRPr lang="en-US" dirty="0" smtClean="0"/>
                    </a:p>
                    <a:p>
                      <a:r>
                        <a:rPr lang="en-US" dirty="0" smtClean="0"/>
                        <a:t>It relates to the</a:t>
                      </a:r>
                      <a:r>
                        <a:rPr lang="en-US" baseline="0" dirty="0" smtClean="0"/>
                        <a:t> search for and theorizing about new processes.</a:t>
                      </a:r>
                      <a:endParaRPr lang="en-US"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Paleolithic+v_s+Neolithic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1066800"/>
            <a:ext cx="7696200" cy="5059363"/>
          </a:xfrm>
          <a:solidFill>
            <a:schemeClr val="bg1"/>
          </a:solidFill>
        </p:spPr>
        <p:txBody>
          <a:bodyPr>
            <a:normAutofit/>
          </a:bodyPr>
          <a:lstStyle/>
          <a:p>
            <a:pPr>
              <a:buNone/>
            </a:pPr>
            <a:r>
              <a:rPr lang="en-US" sz="2000" b="1" dirty="0" smtClean="0">
                <a:solidFill>
                  <a:srgbClr val="0070C0"/>
                </a:solidFill>
                <a:latin typeface="Times New Roman" pitchFamily="18" charset="0"/>
                <a:cs typeface="Times New Roman" pitchFamily="18" charset="0"/>
              </a:rPr>
              <a:t>The Urban Revolution</a:t>
            </a:r>
          </a:p>
          <a:p>
            <a:endParaRPr lang="en-US" sz="1600" b="1" dirty="0" smtClean="0">
              <a:solidFill>
                <a:srgbClr val="0070C0"/>
              </a:solidFill>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The development of arts, science</a:t>
            </a:r>
          </a:p>
          <a:p>
            <a:r>
              <a:rPr lang="en-US" sz="1800" b="1" dirty="0" smtClean="0">
                <a:latin typeface="Times New Roman" pitchFamily="18" charset="0"/>
                <a:cs typeface="Times New Roman" pitchFamily="18" charset="0"/>
              </a:rPr>
              <a:t>The invention of written language for communication, record keeping and the transmission of culture.</a:t>
            </a:r>
          </a:p>
          <a:p>
            <a:r>
              <a:rPr lang="en-US" sz="1800" b="1" dirty="0" smtClean="0">
                <a:latin typeface="Times New Roman" pitchFamily="18" charset="0"/>
                <a:cs typeface="Times New Roman" pitchFamily="18" charset="0"/>
              </a:rPr>
              <a:t>Sumerians and Egyptians  adopted civilization. Their contribution </a:t>
            </a:r>
          </a:p>
          <a:p>
            <a:pPr>
              <a:buNone/>
            </a:pPr>
            <a:r>
              <a:rPr lang="en-US" sz="1800" b="1" dirty="0" smtClean="0">
                <a:latin typeface="Times New Roman" pitchFamily="18" charset="0"/>
                <a:cs typeface="Times New Roman" pitchFamily="18" charset="0"/>
              </a:rPr>
              <a:t>       in mathematics and science was notable.</a:t>
            </a:r>
          </a:p>
          <a:p>
            <a:r>
              <a:rPr lang="en-US" sz="1800" b="1" dirty="0" smtClean="0">
                <a:latin typeface="Times New Roman" pitchFamily="18" charset="0"/>
                <a:cs typeface="Times New Roman" pitchFamily="18" charset="0"/>
              </a:rPr>
              <a:t>Methods were developed for measuring time, distance , area and quantity.</a:t>
            </a:r>
          </a:p>
          <a:p>
            <a:pPr>
              <a:buNone/>
            </a:pPr>
            <a:endParaRPr lang="en-US" sz="1800" b="1" dirty="0" smtClean="0">
              <a:solidFill>
                <a:srgbClr val="FFFF00"/>
              </a:solidFill>
              <a:latin typeface="Times New Roman" pitchFamily="18" charset="0"/>
              <a:cs typeface="Times New Roman" pitchFamily="18" charset="0"/>
            </a:endParaRPr>
          </a:p>
          <a:p>
            <a:pPr>
              <a:buNone/>
            </a:pPr>
            <a:endParaRPr lang="en-US" sz="1600" b="1" dirty="0">
              <a:solidFill>
                <a:srgbClr val="FFFF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Literature.jpg"/>
          <p:cNvPicPr>
            <a:picLocks noChangeAspect="1" noChangeArrowheads="1"/>
          </p:cNvPicPr>
          <p:nvPr/>
        </p:nvPicPr>
        <p:blipFill>
          <a:blip r:embed="rId2"/>
          <a:srcRect/>
          <a:stretch>
            <a:fillRect/>
          </a:stretch>
        </p:blipFill>
        <p:spPr bwMode="auto">
          <a:xfrm>
            <a:off x="152400" y="152400"/>
            <a:ext cx="5715000" cy="3214688"/>
          </a:xfrm>
          <a:prstGeom prst="rect">
            <a:avLst/>
          </a:prstGeom>
          <a:noFill/>
        </p:spPr>
      </p:pic>
      <p:pic>
        <p:nvPicPr>
          <p:cNvPr id="3076" name="Picture 4" descr="C:\Users\USER\Desktop\Music classical.jpg"/>
          <p:cNvPicPr>
            <a:picLocks noChangeAspect="1" noChangeArrowheads="1"/>
          </p:cNvPicPr>
          <p:nvPr/>
        </p:nvPicPr>
        <p:blipFill>
          <a:blip r:embed="rId3"/>
          <a:srcRect/>
          <a:stretch>
            <a:fillRect/>
          </a:stretch>
        </p:blipFill>
        <p:spPr bwMode="auto">
          <a:xfrm>
            <a:off x="2667000" y="3381201"/>
            <a:ext cx="5410200" cy="339367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304800" y="762000"/>
            <a:ext cx="7924800" cy="5364163"/>
          </a:xfrm>
          <a:solidFill>
            <a:schemeClr val="bg1"/>
          </a:solidFill>
        </p:spPr>
        <p:txBody>
          <a:bodyPr>
            <a:normAutofit/>
          </a:bodyPr>
          <a:lstStyle/>
          <a:p>
            <a:pPr>
              <a:buNone/>
            </a:pPr>
            <a:r>
              <a:rPr lang="en-US" sz="2000" b="1" dirty="0" smtClean="0">
                <a:solidFill>
                  <a:srgbClr val="0070C0"/>
                </a:solidFill>
              </a:rPr>
              <a:t>The classical Era</a:t>
            </a:r>
          </a:p>
          <a:p>
            <a:pPr algn="just"/>
            <a:r>
              <a:rPr lang="en-US" sz="1800" dirty="0" smtClean="0">
                <a:latin typeface="Times New Roman" pitchFamily="18" charset="0"/>
                <a:cs typeface="Times New Roman" pitchFamily="18" charset="0"/>
              </a:rPr>
              <a:t>The Classical period itself lasted from approximately 1775 to 1825. The name classical is applied to the period because in art and literature, there was keen interest in, admiration for, and emulation of the classical artistic and literary heritage of Greece and Rome.</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Intellectually, this era has also been labeled the Age of Enlightenment. The French and American revolutions in the last quarter of the eighteenth century were stimulated by this new attitude.</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The musical scene in the classical period reflected the changes occurring in the society in which the music was being written. This was the first era in music history in which public concerts became an important part of the musical scene. Music was still being composed for the church and the court, but the advent of public concerts reflected the new view that music should be written for the enjoyment and entertainment of the common person.</a:t>
            </a:r>
          </a:p>
          <a:p>
            <a:pPr>
              <a:buNone/>
            </a:pPr>
            <a:endParaRPr lang="en-US" sz="2000" b="1"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486400"/>
          </a:xfrm>
        </p:spPr>
        <p:txBody>
          <a:bodyPr>
            <a:normAutofit/>
          </a:bodyPr>
          <a:lstStyle/>
          <a:p>
            <a:r>
              <a:rPr lang="en-US" sz="1800" b="1" dirty="0" smtClean="0">
                <a:latin typeface="Times New Roman" pitchFamily="18" charset="0"/>
                <a:cs typeface="Times New Roman" pitchFamily="18" charset="0"/>
              </a:rPr>
              <a:t>Contribution to  astronomy. Geometry, cosmology.</a:t>
            </a:r>
          </a:p>
          <a:p>
            <a:r>
              <a:rPr lang="en-US" sz="1800" b="1" dirty="0" smtClean="0">
                <a:latin typeface="Times New Roman" pitchFamily="18" charset="0"/>
                <a:cs typeface="Times New Roman" pitchFamily="18" charset="0"/>
              </a:rPr>
              <a:t>Idea of Universe was given. (earth, air, water, fire)</a:t>
            </a:r>
          </a:p>
          <a:p>
            <a:r>
              <a:rPr lang="en-US" sz="1800" b="1" dirty="0" smtClean="0">
                <a:latin typeface="Times New Roman" pitchFamily="18" charset="0"/>
                <a:cs typeface="Times New Roman" pitchFamily="18" charset="0"/>
              </a:rPr>
              <a:t>Matter is composed of eternal, indivisible, infinitely small substances. </a:t>
            </a:r>
          </a:p>
          <a:p>
            <a:r>
              <a:rPr lang="en-US" sz="1800" b="1" dirty="0" smtClean="0">
                <a:latin typeface="Times New Roman" pitchFamily="18" charset="0"/>
                <a:cs typeface="Times New Roman" pitchFamily="18" charset="0"/>
              </a:rPr>
              <a:t>Theory of atom was given. Glimpse of  Big Bang.</a:t>
            </a:r>
          </a:p>
          <a:p>
            <a:r>
              <a:rPr lang="en-US" sz="1800" b="1" dirty="0" smtClean="0">
                <a:latin typeface="Times New Roman" pitchFamily="18" charset="0"/>
                <a:cs typeface="Times New Roman" pitchFamily="18" charset="0"/>
              </a:rPr>
              <a:t>Pythagoras  contribution  to mathematics and philosophy.</a:t>
            </a:r>
          </a:p>
          <a:p>
            <a:r>
              <a:rPr lang="en-US" sz="1800" b="1" dirty="0" smtClean="0">
                <a:latin typeface="Times New Roman" pitchFamily="18" charset="0"/>
                <a:cs typeface="Times New Roman" pitchFamily="18" charset="0"/>
              </a:rPr>
              <a:t>The development of medicine by Hippocrates.</a:t>
            </a:r>
          </a:p>
          <a:p>
            <a:r>
              <a:rPr lang="en-US" sz="1800" b="1" dirty="0" smtClean="0">
                <a:latin typeface="Times New Roman" pitchFamily="18" charset="0"/>
                <a:cs typeface="Times New Roman" pitchFamily="18" charset="0"/>
              </a:rPr>
              <a:t>Aristotle contribution  in scientific zoology in classification.</a:t>
            </a:r>
          </a:p>
          <a:p>
            <a:r>
              <a:rPr lang="en-US" sz="1800" b="1" dirty="0" smtClean="0">
                <a:latin typeface="Times New Roman" pitchFamily="18" charset="0"/>
                <a:cs typeface="Times New Roman" pitchFamily="18" charset="0"/>
              </a:rPr>
              <a:t>Alexandrian model in geometry.</a:t>
            </a:r>
            <a:endParaRPr lang="en-US" sz="1800" b="1"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2497</TotalTime>
  <Words>1765</Words>
  <Application>Microsoft Office PowerPoint</Application>
  <PresentationFormat>On-screen Show (4:3)</PresentationFormat>
  <Paragraphs>207</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Opulent</vt:lpstr>
      <vt:lpstr>SCIENCE</vt:lpstr>
      <vt:lpstr>Development of science in the ancient cultures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NATURE AND CHARACTERISTIC OF SCIENCE</vt:lpstr>
      <vt:lpstr>Slide 18</vt:lpstr>
      <vt:lpstr>Slide 19</vt:lpstr>
      <vt:lpstr>Slide 20</vt:lpstr>
      <vt:lpstr>Slide 21</vt:lpstr>
      <vt:lpstr>Slide 22</vt:lpstr>
      <vt:lpstr>Slide 23</vt:lpstr>
      <vt:lpstr>conclusion</vt:lpstr>
      <vt:lpstr>Process of Scientific method</vt:lpstr>
      <vt:lpstr>Scientific method</vt:lpstr>
      <vt:lpstr>Science and superstitions</vt:lpstr>
      <vt:lpstr>Slide 28</vt:lpstr>
      <vt:lpstr>Slide 29</vt:lpstr>
      <vt:lpstr>Slide 30</vt:lpstr>
      <vt:lpstr>Science and superstitions</vt:lpstr>
      <vt:lpstr>Slide 32</vt:lpstr>
      <vt:lpstr>Slide 33</vt:lpstr>
      <vt:lpstr>Slide 34</vt:lpstr>
      <vt:lpstr>Ask the questions</vt:lpstr>
      <vt:lpstr>Slide 36</vt:lpstr>
      <vt:lpstr>Scientific temper</vt:lpstr>
      <vt:lpstr>Slide 38</vt:lpstr>
      <vt:lpstr>Characteristics of technology</vt:lpstr>
      <vt:lpstr>Role of science and technology in modern living</vt:lpstr>
      <vt:lpstr>Interrelation between science &amp; technology</vt:lpstr>
      <vt:lpstr>Science v/s technology</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AND TECHNOLOGY</dc:title>
  <dc:creator>USER</dc:creator>
  <cp:lastModifiedBy>USER</cp:lastModifiedBy>
  <cp:revision>230</cp:revision>
  <dcterms:created xsi:type="dcterms:W3CDTF">2020-09-19T05:14:41Z</dcterms:created>
  <dcterms:modified xsi:type="dcterms:W3CDTF">2021-09-20T00:52:54Z</dcterms:modified>
</cp:coreProperties>
</file>